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2" r:id="rId1"/>
    <p:sldMasterId id="2147484104" r:id="rId2"/>
    <p:sldMasterId id="2147484116" r:id="rId3"/>
  </p:sldMasterIdLst>
  <p:notesMasterIdLst>
    <p:notesMasterId r:id="rId36"/>
  </p:notesMasterIdLst>
  <p:sldIdLst>
    <p:sldId id="256" r:id="rId4"/>
    <p:sldId id="257" r:id="rId5"/>
    <p:sldId id="258" r:id="rId6"/>
    <p:sldId id="259" r:id="rId7"/>
    <p:sldId id="260" r:id="rId8"/>
    <p:sldId id="282" r:id="rId9"/>
    <p:sldId id="261" r:id="rId10"/>
    <p:sldId id="262" r:id="rId11"/>
    <p:sldId id="264" r:id="rId12"/>
    <p:sldId id="263" r:id="rId13"/>
    <p:sldId id="265" r:id="rId14"/>
    <p:sldId id="269" r:id="rId15"/>
    <p:sldId id="266" r:id="rId16"/>
    <p:sldId id="267" r:id="rId17"/>
    <p:sldId id="268" r:id="rId18"/>
    <p:sldId id="270" r:id="rId19"/>
    <p:sldId id="271" r:id="rId20"/>
    <p:sldId id="272" r:id="rId21"/>
    <p:sldId id="286" r:id="rId22"/>
    <p:sldId id="288" r:id="rId23"/>
    <p:sldId id="289" r:id="rId24"/>
    <p:sldId id="290" r:id="rId25"/>
    <p:sldId id="291" r:id="rId26"/>
    <p:sldId id="273" r:id="rId27"/>
    <p:sldId id="274" r:id="rId28"/>
    <p:sldId id="275" r:id="rId29"/>
    <p:sldId id="276" r:id="rId30"/>
    <p:sldId id="281" r:id="rId31"/>
    <p:sldId id="277" r:id="rId32"/>
    <p:sldId id="278" r:id="rId33"/>
    <p:sldId id="279" r:id="rId34"/>
    <p:sldId id="280"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EFE"/>
    <a:srgbClr val="E8EB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88" autoAdjust="0"/>
    <p:restoredTop sz="94624" autoAdjust="0"/>
  </p:normalViewPr>
  <p:slideViewPr>
    <p:cSldViewPr>
      <p:cViewPr>
        <p:scale>
          <a:sx n="77" d="100"/>
          <a:sy n="77" d="100"/>
        </p:scale>
        <p:origin x="-1194" y="20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D7E25D-5282-4ADB-B6D3-521CFC9D5166}" type="datetimeFigureOut">
              <a:rPr lang="en-US" smtClean="0"/>
              <a:pPr/>
              <a:t>4/6/2015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5F8B24-F236-4D05-84F8-CDEF00DAAAAD}" type="slidenum">
              <a:rPr lang="en-US" smtClean="0"/>
              <a:pPr/>
              <a:t>‹#›</a:t>
            </a:fld>
            <a:endParaRPr lang="en-US"/>
          </a:p>
        </p:txBody>
      </p:sp>
    </p:spTree>
    <p:extLst>
      <p:ext uri="{BB962C8B-B14F-4D97-AF65-F5344CB8AC3E}">
        <p14:creationId xmlns:p14="http://schemas.microsoft.com/office/powerpoint/2010/main" val="2536623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5F8B24-F236-4D05-84F8-CDEF00DAAAAD}" type="slidenum">
              <a:rPr lang="en-US" smtClean="0"/>
              <a:pPr/>
              <a:t>7</a:t>
            </a:fld>
            <a:endParaRPr lang="en-US"/>
          </a:p>
        </p:txBody>
      </p:sp>
    </p:spTree>
    <p:extLst>
      <p:ext uri="{BB962C8B-B14F-4D97-AF65-F5344CB8AC3E}">
        <p14:creationId xmlns:p14="http://schemas.microsoft.com/office/powerpoint/2010/main" val="1038297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55F8B24-F236-4D05-84F8-CDEF00DAAAAD}" type="slidenum">
              <a:rPr lang="en-US" smtClean="0"/>
              <a:pPr/>
              <a:t>9</a:t>
            </a:fld>
            <a:endParaRPr lang="en-US"/>
          </a:p>
        </p:txBody>
      </p:sp>
    </p:spTree>
    <p:extLst>
      <p:ext uri="{BB962C8B-B14F-4D97-AF65-F5344CB8AC3E}">
        <p14:creationId xmlns:p14="http://schemas.microsoft.com/office/powerpoint/2010/main" val="1102533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55F8B24-F236-4D05-84F8-CDEF00DAAAAD}" type="slidenum">
              <a:rPr lang="en-US" smtClean="0"/>
              <a:pPr/>
              <a:t>12</a:t>
            </a:fld>
            <a:endParaRPr lang="en-US"/>
          </a:p>
        </p:txBody>
      </p:sp>
    </p:spTree>
    <p:extLst>
      <p:ext uri="{BB962C8B-B14F-4D97-AF65-F5344CB8AC3E}">
        <p14:creationId xmlns:p14="http://schemas.microsoft.com/office/powerpoint/2010/main" val="3742728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7DB6DE9-BD41-42B9-AAD1-252538185D81}" type="datetimeFigureOut">
              <a:rPr lang="en-US" smtClean="0"/>
              <a:pPr/>
              <a:t>4/6/2015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EF7E5D-2CE9-4CD5-88D2-2E1FD601763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DB6DE9-BD41-42B9-AAD1-252538185D81}" type="datetimeFigureOut">
              <a:rPr lang="en-US" smtClean="0"/>
              <a:pPr/>
              <a:t>4/6/2015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EF7E5D-2CE9-4CD5-88D2-2E1FD601763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DB6DE9-BD41-42B9-AAD1-252538185D81}" type="datetimeFigureOut">
              <a:rPr lang="en-US" smtClean="0"/>
              <a:pPr/>
              <a:t>4/6/2015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EF7E5D-2CE9-4CD5-88D2-2E1FD6017631}"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5030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2966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7508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02615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45013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13257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41738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5119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DB6DE9-BD41-42B9-AAD1-252538185D81}" type="datetimeFigureOut">
              <a:rPr lang="en-US" smtClean="0"/>
              <a:pPr/>
              <a:t>4/6/2015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EF7E5D-2CE9-4CD5-88D2-2E1FD6017631}"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82709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39956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12804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03576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95761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53397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1729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23090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69625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4532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DB6DE9-BD41-42B9-AAD1-252538185D81}" type="datetimeFigureOut">
              <a:rPr lang="en-US" smtClean="0"/>
              <a:pPr/>
              <a:t>4/6/2015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EF7E5D-2CE9-4CD5-88D2-2E1FD6017631}"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27104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7577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99929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3003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7DB6DE9-BD41-42B9-AAD1-252538185D81}" type="datetimeFigureOut">
              <a:rPr lang="en-US" smtClean="0"/>
              <a:pPr/>
              <a:t>4/6/2015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EF7E5D-2CE9-4CD5-88D2-2E1FD601763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7DB6DE9-BD41-42B9-AAD1-252538185D81}" type="datetimeFigureOut">
              <a:rPr lang="en-US" smtClean="0"/>
              <a:pPr/>
              <a:t>4/6/2015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EF7E5D-2CE9-4CD5-88D2-2E1FD601763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7DB6DE9-BD41-42B9-AAD1-252538185D81}" type="datetimeFigureOut">
              <a:rPr lang="en-US" smtClean="0"/>
              <a:pPr/>
              <a:t>4/6/2015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EF7E5D-2CE9-4CD5-88D2-2E1FD601763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DB6DE9-BD41-42B9-AAD1-252538185D81}" type="datetimeFigureOut">
              <a:rPr lang="en-US" smtClean="0"/>
              <a:pPr/>
              <a:t>4/6/2015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EF7E5D-2CE9-4CD5-88D2-2E1FD601763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DB6DE9-BD41-42B9-AAD1-252538185D81}" type="datetimeFigureOut">
              <a:rPr lang="en-US" smtClean="0"/>
              <a:pPr/>
              <a:t>4/6/2015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EF7E5D-2CE9-4CD5-88D2-2E1FD601763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DB6DE9-BD41-42B9-AAD1-252538185D81}" type="datetimeFigureOut">
              <a:rPr lang="en-US" smtClean="0"/>
              <a:pPr/>
              <a:t>4/6/2015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EF7E5D-2CE9-4CD5-88D2-2E1FD601763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40000"/>
            <a:lumOff val="60000"/>
            <a:alpha val="47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DB6DE9-BD41-42B9-AAD1-252538185D81}" type="datetimeFigureOut">
              <a:rPr lang="en-US" smtClean="0"/>
              <a:pPr/>
              <a:t>4/6/2015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EF7E5D-2CE9-4CD5-88D2-2E1FD601763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3">
            <a:lumMod val="40000"/>
            <a:lumOff val="60000"/>
            <a:alpha val="47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008040"/>
      </p:ext>
    </p:extLst>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3">
            <a:lumMod val="40000"/>
            <a:lumOff val="60000"/>
            <a:alpha val="47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DB6DE9-BD41-42B9-AAD1-252538185D81}" type="datetimeFigureOut">
              <a:rPr lang="en-US" smtClean="0">
                <a:solidFill>
                  <a:prstClr val="black">
                    <a:tint val="75000"/>
                  </a:prstClr>
                </a:solidFill>
              </a:rPr>
              <a:pPr/>
              <a:t>4/6/2015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EF7E5D-2CE9-4CD5-88D2-2E1FD60176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6367055"/>
      </p:ext>
    </p:extLst>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990600"/>
            <a:ext cx="7772400" cy="1447799"/>
          </a:xfrm>
          <a:solidFill>
            <a:srgbClr val="FCFEFE"/>
          </a:solidFill>
          <a:ln>
            <a:solidFill>
              <a:schemeClr val="accent1"/>
            </a:solidFill>
          </a:ln>
          <a:effectLst>
            <a:outerShdw blurRad="50800" dist="38100" dir="8100000" algn="tr"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a:normAutofit/>
          </a:bodyPr>
          <a:lstStyle/>
          <a:p>
            <a:r>
              <a:rPr lang="sr-Latn-RS" dirty="0" smtClean="0"/>
              <a:t>Procedura za korelacionu analizu</a:t>
            </a:r>
            <a:endParaRPr lang="en-US" dirty="0"/>
          </a:p>
        </p:txBody>
      </p:sp>
      <p:sp>
        <p:nvSpPr>
          <p:cNvPr id="3" name="Subtitle 2"/>
          <p:cNvSpPr>
            <a:spLocks noGrp="1"/>
          </p:cNvSpPr>
          <p:nvPr>
            <p:ph type="subTitle" idx="1"/>
          </p:nvPr>
        </p:nvSpPr>
        <p:spPr>
          <a:xfrm>
            <a:off x="2971800" y="3048000"/>
            <a:ext cx="3200400" cy="1447800"/>
          </a:xfrm>
        </p:spPr>
        <p:txBody>
          <a:bodyPr>
            <a:normAutofit/>
          </a:bodyPr>
          <a:lstStyle/>
          <a:p>
            <a:r>
              <a:rPr lang="sr-Latn-RS" sz="2400" dirty="0" smtClean="0">
                <a:solidFill>
                  <a:schemeClr val="tx1"/>
                </a:solidFill>
              </a:rPr>
              <a:t>Anica Kostić, 64/2011</a:t>
            </a:r>
          </a:p>
          <a:p>
            <a:r>
              <a:rPr lang="sr-Latn-RS" sz="2400" dirty="0" smtClean="0">
                <a:solidFill>
                  <a:schemeClr val="tx1"/>
                </a:solidFill>
              </a:rPr>
              <a:t>Olja Latinović, 15/2011</a:t>
            </a:r>
          </a:p>
          <a:p>
            <a:r>
              <a:rPr lang="sr-Latn-RS" sz="2400" dirty="0" smtClean="0">
                <a:solidFill>
                  <a:schemeClr val="tx1"/>
                </a:solidFill>
              </a:rPr>
              <a:t>Milan Krstić, 182/2011</a:t>
            </a:r>
            <a:endParaRPr lang="en-US" sz="2400" dirty="0">
              <a:solidFill>
                <a:schemeClr val="tx1"/>
              </a:solidFill>
            </a:endParaRPr>
          </a:p>
        </p:txBody>
      </p:sp>
      <p:sp>
        <p:nvSpPr>
          <p:cNvPr id="4" name="TextBox 3"/>
          <p:cNvSpPr txBox="1"/>
          <p:nvPr/>
        </p:nvSpPr>
        <p:spPr>
          <a:xfrm>
            <a:off x="3124200" y="5486400"/>
            <a:ext cx="3733800" cy="338554"/>
          </a:xfrm>
          <a:prstGeom prst="rect">
            <a:avLst/>
          </a:prstGeom>
          <a:noFill/>
        </p:spPr>
        <p:txBody>
          <a:bodyPr wrap="square" rtlCol="0">
            <a:spAutoFit/>
          </a:bodyPr>
          <a:lstStyle/>
          <a:p>
            <a:r>
              <a:rPr lang="sr-Latn-RS" sz="1600" dirty="0" smtClean="0"/>
              <a:t>Matematički fakultet, Beograd</a:t>
            </a:r>
            <a:endParaRPr lang="en-US" sz="1600" dirty="0"/>
          </a:p>
        </p:txBody>
      </p:sp>
      <p:sp>
        <p:nvSpPr>
          <p:cNvPr id="6" name="TextBox 5"/>
          <p:cNvSpPr txBox="1"/>
          <p:nvPr/>
        </p:nvSpPr>
        <p:spPr>
          <a:xfrm>
            <a:off x="3886200" y="5943600"/>
            <a:ext cx="1141659" cy="338554"/>
          </a:xfrm>
          <a:prstGeom prst="rect">
            <a:avLst/>
          </a:prstGeom>
          <a:noFill/>
        </p:spPr>
        <p:txBody>
          <a:bodyPr wrap="none" rtlCol="0">
            <a:spAutoFit/>
          </a:bodyPr>
          <a:lstStyle/>
          <a:p>
            <a:r>
              <a:rPr lang="sr-Latn-RS" sz="1600" dirty="0" smtClean="0"/>
              <a:t>April, 2015.</a:t>
            </a:r>
            <a:endParaRPr lang="en-US" sz="1600" dirty="0"/>
          </a:p>
        </p:txBody>
      </p:sp>
    </p:spTree>
    <p:extLst>
      <p:ext uri="{BB962C8B-B14F-4D97-AF65-F5344CB8AC3E}">
        <p14:creationId xmlns:p14="http://schemas.microsoft.com/office/powerpoint/2010/main" val="2384352435"/>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209800" y="2819400"/>
            <a:ext cx="4482711" cy="3681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838200" y="381000"/>
            <a:ext cx="8001000" cy="2523768"/>
          </a:xfrm>
          <a:prstGeom prst="rect">
            <a:avLst/>
          </a:prstGeom>
          <a:noFill/>
        </p:spPr>
        <p:txBody>
          <a:bodyPr wrap="square" rtlCol="0">
            <a:spAutoFit/>
          </a:bodyPr>
          <a:lstStyle/>
          <a:p>
            <a:pPr marL="285750" indent="-285750">
              <a:buFont typeface="Arial" pitchFamily="34" charset="0"/>
              <a:buChar char="•"/>
            </a:pPr>
            <a:r>
              <a:rPr lang="en-US" sz="2800" dirty="0" smtClean="0"/>
              <a:t>P</a:t>
            </a:r>
            <a:r>
              <a:rPr lang="sr-Latn-RS" sz="2800" dirty="0" smtClean="0"/>
              <a:t>retpostavili smo da postoji veza između  sadašnje i početne plate zaposlenog koju </a:t>
            </a:r>
            <a:r>
              <a:rPr lang="en-US" sz="2800" dirty="0" err="1" smtClean="0"/>
              <a:t>proveravamo</a:t>
            </a:r>
            <a:r>
              <a:rPr lang="en-US" sz="2800" dirty="0" smtClean="0"/>
              <a:t> </a:t>
            </a:r>
            <a:r>
              <a:rPr lang="sr-Latn-RS" sz="2800" dirty="0" smtClean="0"/>
              <a:t>pomoću dijagrama raspršenosti</a:t>
            </a:r>
          </a:p>
          <a:p>
            <a:pPr marL="285750" indent="-285750">
              <a:buFont typeface="Arial" pitchFamily="34" charset="0"/>
              <a:buChar char="•"/>
            </a:pPr>
            <a:r>
              <a:rPr lang="sr-Latn-RS" sz="2800" dirty="0" smtClean="0"/>
              <a:t>Na osnovu grafika možemo da pretpostavimo da je veza između ovih obeležja linearna i pozitivna</a:t>
            </a:r>
          </a:p>
          <a:p>
            <a:endParaRPr lang="en-US" dirty="0"/>
          </a:p>
        </p:txBody>
      </p:sp>
    </p:spTree>
    <p:extLst>
      <p:ext uri="{BB962C8B-B14F-4D97-AF65-F5344CB8AC3E}">
        <p14:creationId xmlns:p14="http://schemas.microsoft.com/office/powerpoint/2010/main" val="25837582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05000" y="2133600"/>
            <a:ext cx="5268078" cy="422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838200" y="533400"/>
            <a:ext cx="7924800" cy="1384995"/>
          </a:xfrm>
          <a:prstGeom prst="rect">
            <a:avLst/>
          </a:prstGeom>
          <a:noFill/>
        </p:spPr>
        <p:txBody>
          <a:bodyPr wrap="square" rtlCol="0">
            <a:spAutoFit/>
          </a:bodyPr>
          <a:lstStyle/>
          <a:p>
            <a:pPr marL="457200" indent="-457200">
              <a:buFont typeface="Arial" panose="020B0604020202020204" pitchFamily="34" charset="0"/>
              <a:buChar char="•"/>
            </a:pPr>
            <a:r>
              <a:rPr lang="sr-Latn-RS" sz="2800" dirty="0" smtClean="0"/>
              <a:t>Veza između radnog iskustva i starosti takođe podseća na linearnu  iako nije mali broj starijih radnika sa malo iskustva</a:t>
            </a:r>
            <a:endParaRPr lang="en-US" sz="2400" dirty="0"/>
          </a:p>
        </p:txBody>
      </p:sp>
    </p:spTree>
    <p:extLst>
      <p:ext uri="{BB962C8B-B14F-4D97-AF65-F5344CB8AC3E}">
        <p14:creationId xmlns:p14="http://schemas.microsoft.com/office/powerpoint/2010/main" val="42319602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noFill/>
          </a:ln>
          <a:effectLst>
            <a:outerShdw blurRad="149987" dist="250190" dir="8460000" algn="ctr">
              <a:srgbClr val="000000">
                <a:alpha val="0"/>
              </a:srgbClr>
            </a:outerShdw>
          </a:effectLst>
          <a:scene3d>
            <a:camera prst="orthographicFront">
              <a:rot lat="0" lon="0" rev="0"/>
            </a:camera>
            <a:lightRig rig="contrasting" dir="t">
              <a:rot lat="0" lon="0" rev="1500000"/>
            </a:lightRig>
          </a:scene3d>
          <a:sp3d prstMaterial="metal">
            <a:bevelT w="88900" h="88900"/>
          </a:sp3d>
        </p:spPr>
        <p:txBody>
          <a:bodyPr/>
          <a:lstStyle/>
          <a:p>
            <a:r>
              <a:rPr lang="sr-Latn-RS" dirty="0" smtClean="0"/>
              <a:t>Koeficijenti korelacije</a:t>
            </a:r>
            <a:endParaRPr lang="en-US" dirty="0"/>
          </a:p>
        </p:txBody>
      </p:sp>
      <p:sp>
        <p:nvSpPr>
          <p:cNvPr id="3" name="Content Placeholder 2"/>
          <p:cNvSpPr>
            <a:spLocks noGrp="1"/>
          </p:cNvSpPr>
          <p:nvPr>
            <p:ph idx="1"/>
          </p:nvPr>
        </p:nvSpPr>
        <p:spPr>
          <a:xfrm>
            <a:off x="685800" y="1417638"/>
            <a:ext cx="8001000" cy="4906962"/>
          </a:xfrm>
          <a:noFill/>
          <a:ln>
            <a:noFill/>
          </a:ln>
          <a:effectLst>
            <a:outerShdw dist="23000" sx="1000" sy="1000" rotWithShape="0">
              <a:srgbClr val="000000"/>
            </a:outerShdw>
          </a:effectLst>
        </p:spPr>
        <p:style>
          <a:lnRef idx="1">
            <a:schemeClr val="accent2"/>
          </a:lnRef>
          <a:fillRef idx="3">
            <a:schemeClr val="accent2"/>
          </a:fillRef>
          <a:effectRef idx="2">
            <a:schemeClr val="accent2"/>
          </a:effectRef>
          <a:fontRef idx="minor">
            <a:schemeClr val="lt1"/>
          </a:fontRef>
        </p:style>
        <p:txBody>
          <a:bodyPr>
            <a:normAutofit/>
          </a:bodyPr>
          <a:lstStyle/>
          <a:p>
            <a:pPr marL="0" indent="0">
              <a:buNone/>
            </a:pPr>
            <a:r>
              <a:rPr lang="en-US" sz="2800" dirty="0" smtClean="0">
                <a:solidFill>
                  <a:schemeClr val="tx1"/>
                </a:solidFill>
              </a:rPr>
              <a:t>U SPSS-u </a:t>
            </a:r>
            <a:r>
              <a:rPr lang="en-US" sz="2800" dirty="0" err="1" smtClean="0">
                <a:solidFill>
                  <a:schemeClr val="tx1"/>
                </a:solidFill>
              </a:rPr>
              <a:t>korelaciju</a:t>
            </a:r>
            <a:r>
              <a:rPr lang="en-US" sz="2800" dirty="0" smtClean="0">
                <a:solidFill>
                  <a:schemeClr val="tx1"/>
                </a:solidFill>
              </a:rPr>
              <a:t> </a:t>
            </a:r>
            <a:r>
              <a:rPr lang="en-US" sz="2800" dirty="0" err="1" smtClean="0">
                <a:solidFill>
                  <a:schemeClr val="tx1"/>
                </a:solidFill>
              </a:rPr>
              <a:t>možemo</a:t>
            </a:r>
            <a:r>
              <a:rPr lang="en-US" sz="2800" dirty="0" smtClean="0">
                <a:solidFill>
                  <a:schemeClr val="tx1"/>
                </a:solidFill>
              </a:rPr>
              <a:t> </a:t>
            </a:r>
            <a:r>
              <a:rPr lang="en-US" sz="2800" dirty="0" err="1" smtClean="0">
                <a:solidFill>
                  <a:schemeClr val="tx1"/>
                </a:solidFill>
              </a:rPr>
              <a:t>ispitivati</a:t>
            </a:r>
            <a:r>
              <a:rPr lang="en-US" sz="2800" dirty="0" smtClean="0">
                <a:solidFill>
                  <a:schemeClr val="tx1"/>
                </a:solidFill>
              </a:rPr>
              <a:t> </a:t>
            </a:r>
            <a:r>
              <a:rPr lang="en-US" sz="2800" dirty="0" err="1" smtClean="0">
                <a:solidFill>
                  <a:schemeClr val="tx1"/>
                </a:solidFill>
              </a:rPr>
              <a:t>pomoću</a:t>
            </a:r>
            <a:r>
              <a:rPr lang="en-US" sz="2800" dirty="0" smtClean="0">
                <a:solidFill>
                  <a:schemeClr val="tx1"/>
                </a:solidFill>
              </a:rPr>
              <a:t> tri </a:t>
            </a:r>
            <a:r>
              <a:rPr lang="en-US" sz="2800" dirty="0" err="1" smtClean="0">
                <a:solidFill>
                  <a:schemeClr val="tx1"/>
                </a:solidFill>
              </a:rPr>
              <a:t>koeficijenta</a:t>
            </a:r>
            <a:r>
              <a:rPr lang="en-US" sz="2800" dirty="0" smtClean="0">
                <a:solidFill>
                  <a:schemeClr val="tx1"/>
                </a:solidFill>
              </a:rPr>
              <a:t>:</a:t>
            </a:r>
            <a:br>
              <a:rPr lang="en-US" sz="2800" dirty="0" smtClean="0">
                <a:solidFill>
                  <a:schemeClr val="tx1"/>
                </a:solidFill>
              </a:rPr>
            </a:br>
            <a:endParaRPr lang="en-US" sz="2800" dirty="0" smtClean="0">
              <a:solidFill>
                <a:schemeClr val="tx1"/>
              </a:solidFill>
            </a:endParaRPr>
          </a:p>
          <a:p>
            <a:r>
              <a:rPr lang="en-US" sz="2800" dirty="0" err="1" smtClean="0">
                <a:solidFill>
                  <a:schemeClr val="tx1"/>
                </a:solidFill>
              </a:rPr>
              <a:t>Pirsonov</a:t>
            </a:r>
            <a:endParaRPr lang="en-US" sz="2800" dirty="0" smtClean="0">
              <a:solidFill>
                <a:schemeClr val="tx1"/>
              </a:solidFill>
            </a:endParaRPr>
          </a:p>
          <a:p>
            <a:r>
              <a:rPr lang="en-US" sz="2800" dirty="0" err="1" smtClean="0">
                <a:solidFill>
                  <a:schemeClr val="tx1"/>
                </a:solidFill>
              </a:rPr>
              <a:t>Spirmanov</a:t>
            </a:r>
            <a:endParaRPr lang="en-US" sz="2800" dirty="0" smtClean="0">
              <a:solidFill>
                <a:schemeClr val="tx1"/>
              </a:solidFill>
            </a:endParaRPr>
          </a:p>
          <a:p>
            <a:r>
              <a:rPr lang="en-US" sz="2800" dirty="0" err="1" smtClean="0">
                <a:solidFill>
                  <a:schemeClr val="tx1"/>
                </a:solidFill>
              </a:rPr>
              <a:t>Kendalov</a:t>
            </a:r>
            <a:r>
              <a:rPr lang="en-US" sz="2800" dirty="0" smtClean="0">
                <a:solidFill>
                  <a:schemeClr val="tx1"/>
                </a:solidFill>
              </a:rPr>
              <a:t> tau-b</a:t>
            </a:r>
            <a:br>
              <a:rPr lang="en-US" sz="2800" dirty="0" smtClean="0">
                <a:solidFill>
                  <a:schemeClr val="tx1"/>
                </a:solidFill>
              </a:rPr>
            </a:br>
            <a:endParaRPr lang="sr-Latn-RS" sz="2800" dirty="0" smtClean="0">
              <a:solidFill>
                <a:schemeClr val="tx1"/>
              </a:solidFill>
            </a:endParaRPr>
          </a:p>
        </p:txBody>
      </p:sp>
    </p:spTree>
    <p:extLst>
      <p:ext uri="{BB962C8B-B14F-4D97-AF65-F5344CB8AC3E}">
        <p14:creationId xmlns:p14="http://schemas.microsoft.com/office/powerpoint/2010/main" val="33306806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dirty="0" smtClean="0"/>
              <a:t>Pirsonov koeficijent korelacije</a:t>
            </a:r>
            <a:endParaRPr lang="en-US" dirty="0"/>
          </a:p>
        </p:txBody>
      </p:sp>
      <mc:AlternateContent xmlns:mc="http://schemas.openxmlformats.org/markup-compatibility/2006">
        <mc:Choice xmlns:a14="http://schemas.microsoft.com/office/drawing/2010/main" Requires="a14">
          <p:sp>
            <p:nvSpPr>
              <p:cNvPr id="4" name="Content Placeholder 3"/>
              <p:cNvSpPr>
                <a:spLocks noGrp="1"/>
              </p:cNvSpPr>
              <p:nvPr>
                <p:ph idx="1"/>
              </p:nvPr>
            </p:nvSpPr>
            <p:spPr>
              <a:xfrm>
                <a:off x="457200" y="1600200"/>
                <a:ext cx="8229600" cy="4953000"/>
              </a:xfrm>
            </p:spPr>
            <p:txBody>
              <a:bodyPr>
                <a:normAutofit fontScale="55000" lnSpcReduction="20000"/>
              </a:bodyPr>
              <a:lstStyle/>
              <a:p>
                <a:r>
                  <a:rPr lang="en-US" sz="3800" dirty="0" smtClean="0"/>
                  <a:t>Koristi se </a:t>
                </a:r>
                <a:r>
                  <a:rPr lang="en-US" sz="3800" dirty="0" err="1" smtClean="0"/>
                  <a:t>za</a:t>
                </a:r>
                <a:r>
                  <a:rPr lang="en-US" sz="3800" dirty="0" smtClean="0"/>
                  <a:t> </a:t>
                </a:r>
                <a:r>
                  <a:rPr lang="en-US" sz="3800" dirty="0" err="1" smtClean="0"/>
                  <a:t>ispitivanje</a:t>
                </a:r>
                <a:r>
                  <a:rPr lang="en-US" sz="3800" dirty="0" smtClean="0"/>
                  <a:t> </a:t>
                </a:r>
                <a:r>
                  <a:rPr lang="en-US" sz="3800" dirty="0" err="1" smtClean="0"/>
                  <a:t>stepena</a:t>
                </a:r>
                <a:r>
                  <a:rPr lang="en-US" sz="3800" dirty="0" smtClean="0"/>
                  <a:t> </a:t>
                </a:r>
                <a:r>
                  <a:rPr lang="en-US" sz="3800" dirty="0" err="1" smtClean="0"/>
                  <a:t>linearne</a:t>
                </a:r>
                <a:r>
                  <a:rPr lang="en-US" sz="3800" dirty="0" smtClean="0"/>
                  <a:t> </a:t>
                </a:r>
                <a:r>
                  <a:rPr lang="en-US" sz="3800" dirty="0" err="1" smtClean="0"/>
                  <a:t>veze</a:t>
                </a:r>
                <a:r>
                  <a:rPr lang="en-US" sz="3800" dirty="0" smtClean="0"/>
                  <a:t> </a:t>
                </a:r>
                <a:r>
                  <a:rPr lang="en-US" sz="3800" dirty="0" err="1" smtClean="0"/>
                  <a:t>između</a:t>
                </a:r>
                <a:r>
                  <a:rPr lang="en-US" sz="3800" dirty="0" smtClean="0"/>
                  <a:t> </a:t>
                </a:r>
                <a:r>
                  <a:rPr lang="en-US" sz="3800" dirty="0" err="1" smtClean="0"/>
                  <a:t>dve</a:t>
                </a:r>
                <a:r>
                  <a:rPr lang="en-US" sz="3800" dirty="0" smtClean="0"/>
                  <a:t> </a:t>
                </a:r>
                <a:r>
                  <a:rPr lang="en-US" sz="3800" dirty="0" err="1" smtClean="0"/>
                  <a:t>numeričke</a:t>
                </a:r>
                <a:r>
                  <a:rPr lang="en-US" sz="3800" dirty="0" smtClean="0"/>
                  <a:t> </a:t>
                </a:r>
                <a:r>
                  <a:rPr lang="en-US" sz="3800" dirty="0" err="1" smtClean="0"/>
                  <a:t>promenljive</a:t>
                </a:r>
                <a:r>
                  <a:rPr lang="en-US" sz="3800" dirty="0" smtClean="0"/>
                  <a:t> </a:t>
                </a:r>
                <a:r>
                  <a:rPr lang="en-US" sz="3800" dirty="0" err="1" smtClean="0"/>
                  <a:t>sa</a:t>
                </a:r>
                <a:r>
                  <a:rPr lang="en-US" sz="3800" dirty="0" smtClean="0"/>
                  <a:t> </a:t>
                </a:r>
                <a:r>
                  <a:rPr lang="en-US" sz="3800" dirty="0" err="1" smtClean="0"/>
                  <a:t>normalnom</a:t>
                </a:r>
                <a:r>
                  <a:rPr lang="en-US" sz="3800" dirty="0" smtClean="0"/>
                  <a:t> </a:t>
                </a:r>
                <a:r>
                  <a:rPr lang="en-US" sz="3800" dirty="0" err="1" smtClean="0"/>
                  <a:t>raspodelom</a:t>
                </a:r>
                <a:endParaRPr lang="en-US" sz="3800" dirty="0" smtClean="0"/>
              </a:p>
              <a:p>
                <a:r>
                  <a:rPr lang="en-US" sz="3800" dirty="0" err="1" smtClean="0"/>
                  <a:t>Pirsonov</a:t>
                </a:r>
                <a:r>
                  <a:rPr lang="en-US" sz="3800" dirty="0" smtClean="0"/>
                  <a:t> </a:t>
                </a:r>
                <a:r>
                  <a:rPr lang="en-US" sz="3800" dirty="0" err="1" smtClean="0"/>
                  <a:t>koeficijent</a:t>
                </a:r>
                <a:r>
                  <a:rPr lang="en-US" sz="3800" dirty="0" smtClean="0"/>
                  <a:t> </a:t>
                </a:r>
                <a:r>
                  <a:rPr lang="en-US" sz="3800" dirty="0" err="1" smtClean="0"/>
                  <a:t>računa</a:t>
                </a:r>
                <a:r>
                  <a:rPr lang="en-US" sz="3800" dirty="0" smtClean="0"/>
                  <a:t> se </a:t>
                </a:r>
                <a:r>
                  <a:rPr lang="en-US" sz="3800" dirty="0" err="1" smtClean="0"/>
                  <a:t>po</a:t>
                </a:r>
                <a:r>
                  <a:rPr lang="en-US" sz="3800" dirty="0" smtClean="0"/>
                  <a:t> </a:t>
                </a:r>
                <a:r>
                  <a:rPr lang="en-US" sz="3800" dirty="0" err="1" smtClean="0"/>
                  <a:t>formuli</a:t>
                </a:r>
                <a:r>
                  <a:rPr lang="en-US" sz="3800" dirty="0" smtClean="0"/>
                  <a:t/>
                </a:r>
                <a:br>
                  <a:rPr lang="en-US" sz="3800" dirty="0" smtClean="0"/>
                </a:br>
                <a:r>
                  <a:rPr lang="en-US" sz="3800" dirty="0" smtClean="0"/>
                  <a:t/>
                </a:r>
                <a:br>
                  <a:rPr lang="en-US" sz="3800" dirty="0" smtClean="0"/>
                </a:br>
                <a14:m>
                  <m:oMath xmlns:m="http://schemas.openxmlformats.org/officeDocument/2006/math">
                    <m:r>
                      <a:rPr lang="en-US" sz="3800" b="0" i="1" smtClean="0">
                        <a:latin typeface="Cambria Math" panose="02040503050406030204" pitchFamily="18" charset="0"/>
                      </a:rPr>
                      <m:t>𝑟</m:t>
                    </m:r>
                    <m:r>
                      <a:rPr lang="en-US" sz="3800" b="0" i="1" smtClean="0">
                        <a:latin typeface="Cambria Math" panose="02040503050406030204" pitchFamily="18" charset="0"/>
                      </a:rPr>
                      <m:t>=</m:t>
                    </m:r>
                    <m:f>
                      <m:fPr>
                        <m:ctrlPr>
                          <a:rPr lang="en-US" sz="3800" b="0" i="1" smtClean="0">
                            <a:latin typeface="Cambria Math"/>
                          </a:rPr>
                        </m:ctrlPr>
                      </m:fPr>
                      <m:num>
                        <m:nary>
                          <m:naryPr>
                            <m:chr m:val="∑"/>
                            <m:ctrlPr>
                              <a:rPr lang="en-US" sz="3800" b="0" i="1" smtClean="0">
                                <a:latin typeface="Cambria Math"/>
                              </a:rPr>
                            </m:ctrlPr>
                          </m:naryPr>
                          <m:sub>
                            <m:r>
                              <m:rPr>
                                <m:brk m:alnAt="23"/>
                              </m:rPr>
                              <a:rPr lang="en-US" sz="3800" b="0" i="1" smtClean="0">
                                <a:latin typeface="Cambria Math" panose="02040503050406030204" pitchFamily="18" charset="0"/>
                              </a:rPr>
                              <m:t>𝑖</m:t>
                            </m:r>
                            <m:r>
                              <a:rPr lang="en-US" sz="3800" b="0" i="1" smtClean="0">
                                <a:latin typeface="Cambria Math" panose="02040503050406030204" pitchFamily="18" charset="0"/>
                              </a:rPr>
                              <m:t>=1</m:t>
                            </m:r>
                          </m:sub>
                          <m:sup>
                            <m:r>
                              <a:rPr lang="en-US" sz="3800" b="0" i="1" smtClean="0">
                                <a:latin typeface="Cambria Math" panose="02040503050406030204" pitchFamily="18" charset="0"/>
                              </a:rPr>
                              <m:t>𝑁</m:t>
                            </m:r>
                          </m:sup>
                          <m:e>
                            <m:r>
                              <a:rPr lang="en-US" sz="3800" b="0" i="1" smtClean="0">
                                <a:latin typeface="Cambria Math" panose="02040503050406030204" pitchFamily="18" charset="0"/>
                              </a:rPr>
                              <m:t>(</m:t>
                            </m:r>
                            <m:sSub>
                              <m:sSubPr>
                                <m:ctrlPr>
                                  <a:rPr lang="en-US" sz="3800" b="0" i="1" smtClean="0">
                                    <a:latin typeface="Cambria Math"/>
                                  </a:rPr>
                                </m:ctrlPr>
                              </m:sSubPr>
                              <m:e>
                                <m:r>
                                  <a:rPr lang="en-US" sz="3800" b="0" i="1" smtClean="0">
                                    <a:latin typeface="Cambria Math" panose="02040503050406030204" pitchFamily="18" charset="0"/>
                                  </a:rPr>
                                  <m:t>𝑥</m:t>
                                </m:r>
                              </m:e>
                              <m:sub>
                                <m:r>
                                  <a:rPr lang="en-US" sz="3800" b="0" i="1" smtClean="0">
                                    <a:latin typeface="Cambria Math" panose="02040503050406030204" pitchFamily="18" charset="0"/>
                                  </a:rPr>
                                  <m:t>𝑖</m:t>
                                </m:r>
                              </m:sub>
                            </m:sSub>
                            <m:r>
                              <a:rPr lang="en-US" sz="3800" b="0" i="1" smtClean="0">
                                <a:latin typeface="Cambria Math" panose="02040503050406030204" pitchFamily="18" charset="0"/>
                              </a:rPr>
                              <m:t>−</m:t>
                            </m:r>
                            <m:sSub>
                              <m:sSubPr>
                                <m:ctrlPr>
                                  <a:rPr lang="en-US" sz="3800" b="0" i="1" smtClean="0">
                                    <a:latin typeface="Cambria Math"/>
                                  </a:rPr>
                                </m:ctrlPr>
                              </m:sSubPr>
                              <m:e>
                                <m:acc>
                                  <m:accPr>
                                    <m:chr m:val="̅"/>
                                    <m:ctrlPr>
                                      <a:rPr lang="en-US" sz="3800" b="0" i="1" smtClean="0">
                                        <a:latin typeface="Cambria Math"/>
                                      </a:rPr>
                                    </m:ctrlPr>
                                  </m:accPr>
                                  <m:e>
                                    <m:r>
                                      <a:rPr lang="en-US" sz="3800" b="0" i="1" smtClean="0">
                                        <a:latin typeface="Cambria Math" panose="02040503050406030204" pitchFamily="18" charset="0"/>
                                      </a:rPr>
                                      <m:t>𝑥</m:t>
                                    </m:r>
                                  </m:e>
                                </m:acc>
                              </m:e>
                              <m:sub>
                                <m:r>
                                  <a:rPr lang="en-US" sz="3800" b="0" i="1" smtClean="0">
                                    <a:latin typeface="Cambria Math" panose="02040503050406030204" pitchFamily="18" charset="0"/>
                                  </a:rPr>
                                  <m:t>𝑁</m:t>
                                </m:r>
                              </m:sub>
                            </m:sSub>
                            <m:r>
                              <a:rPr lang="en-US" sz="3800" b="0" i="1" smtClean="0">
                                <a:latin typeface="Cambria Math" panose="02040503050406030204" pitchFamily="18" charset="0"/>
                              </a:rPr>
                              <m:t>)(</m:t>
                            </m:r>
                            <m:sSub>
                              <m:sSubPr>
                                <m:ctrlPr>
                                  <a:rPr lang="en-US" sz="3800" b="0" i="1" smtClean="0">
                                    <a:latin typeface="Cambria Math"/>
                                  </a:rPr>
                                </m:ctrlPr>
                              </m:sSubPr>
                              <m:e>
                                <m:r>
                                  <a:rPr lang="en-US" sz="3800" b="0" i="1" smtClean="0">
                                    <a:latin typeface="Cambria Math" panose="02040503050406030204" pitchFamily="18" charset="0"/>
                                  </a:rPr>
                                  <m:t>𝑦</m:t>
                                </m:r>
                              </m:e>
                              <m:sub>
                                <m:r>
                                  <a:rPr lang="en-US" sz="3800" b="0" i="1" smtClean="0">
                                    <a:latin typeface="Cambria Math" panose="02040503050406030204" pitchFamily="18" charset="0"/>
                                  </a:rPr>
                                  <m:t>𝑖</m:t>
                                </m:r>
                              </m:sub>
                            </m:sSub>
                            <m:r>
                              <a:rPr lang="en-US" sz="3800" b="0" i="1" smtClean="0">
                                <a:latin typeface="Cambria Math" panose="02040503050406030204" pitchFamily="18" charset="0"/>
                              </a:rPr>
                              <m:t>−</m:t>
                            </m:r>
                            <m:sSub>
                              <m:sSubPr>
                                <m:ctrlPr>
                                  <a:rPr lang="en-US" sz="3800" b="0" i="1" smtClean="0">
                                    <a:latin typeface="Cambria Math"/>
                                  </a:rPr>
                                </m:ctrlPr>
                              </m:sSubPr>
                              <m:e>
                                <m:acc>
                                  <m:accPr>
                                    <m:chr m:val="̅"/>
                                    <m:ctrlPr>
                                      <a:rPr lang="en-US" sz="3800" b="0" i="1" smtClean="0">
                                        <a:latin typeface="Cambria Math"/>
                                      </a:rPr>
                                    </m:ctrlPr>
                                  </m:accPr>
                                  <m:e>
                                    <m:r>
                                      <a:rPr lang="en-US" sz="3800" b="0" i="1" smtClean="0">
                                        <a:latin typeface="Cambria Math" panose="02040503050406030204" pitchFamily="18" charset="0"/>
                                      </a:rPr>
                                      <m:t>𝑦</m:t>
                                    </m:r>
                                  </m:e>
                                </m:acc>
                              </m:e>
                              <m:sub>
                                <m:r>
                                  <a:rPr lang="en-US" sz="3800" b="0" i="1" smtClean="0">
                                    <a:latin typeface="Cambria Math" panose="02040503050406030204" pitchFamily="18" charset="0"/>
                                  </a:rPr>
                                  <m:t>𝑁</m:t>
                                </m:r>
                              </m:sub>
                            </m:sSub>
                            <m:r>
                              <a:rPr lang="en-US" sz="3800" b="0" i="1" smtClean="0">
                                <a:latin typeface="Cambria Math" panose="02040503050406030204" pitchFamily="18" charset="0"/>
                              </a:rPr>
                              <m:t>)</m:t>
                            </m:r>
                          </m:e>
                        </m:nary>
                      </m:num>
                      <m:den>
                        <m:rad>
                          <m:radPr>
                            <m:degHide m:val="on"/>
                            <m:ctrlPr>
                              <a:rPr lang="en-US" sz="3800" b="0" i="1" smtClean="0">
                                <a:latin typeface="Cambria Math"/>
                              </a:rPr>
                            </m:ctrlPr>
                          </m:radPr>
                          <m:deg/>
                          <m:e>
                            <m:nary>
                              <m:naryPr>
                                <m:chr m:val="∑"/>
                                <m:ctrlPr>
                                  <a:rPr lang="en-US" sz="3800" i="1">
                                    <a:latin typeface="Cambria Math"/>
                                  </a:rPr>
                                </m:ctrlPr>
                              </m:naryPr>
                              <m:sub>
                                <m:r>
                                  <m:rPr>
                                    <m:brk m:alnAt="23"/>
                                  </m:rPr>
                                  <a:rPr lang="en-US" sz="3800" i="1">
                                    <a:latin typeface="Cambria Math" panose="02040503050406030204" pitchFamily="18" charset="0"/>
                                  </a:rPr>
                                  <m:t>𝑖</m:t>
                                </m:r>
                                <m:r>
                                  <a:rPr lang="en-US" sz="3800" i="1">
                                    <a:latin typeface="Cambria Math" panose="02040503050406030204" pitchFamily="18" charset="0"/>
                                  </a:rPr>
                                  <m:t>=1</m:t>
                                </m:r>
                              </m:sub>
                              <m:sup>
                                <m:r>
                                  <a:rPr lang="en-US" sz="3800" i="1">
                                    <a:latin typeface="Cambria Math" panose="02040503050406030204" pitchFamily="18" charset="0"/>
                                  </a:rPr>
                                  <m:t>𝑁</m:t>
                                </m:r>
                              </m:sup>
                              <m:e>
                                <m:sSup>
                                  <m:sSupPr>
                                    <m:ctrlPr>
                                      <a:rPr lang="en-US" sz="3800" b="0" i="1" smtClean="0">
                                        <a:latin typeface="Cambria Math"/>
                                      </a:rPr>
                                    </m:ctrlPr>
                                  </m:sSupPr>
                                  <m:e>
                                    <m:d>
                                      <m:dPr>
                                        <m:ctrlPr>
                                          <a:rPr lang="en-US" sz="3800" i="1">
                                            <a:latin typeface="Cambria Math"/>
                                          </a:rPr>
                                        </m:ctrlPr>
                                      </m:dPr>
                                      <m:e>
                                        <m:sSub>
                                          <m:sSubPr>
                                            <m:ctrlPr>
                                              <a:rPr lang="en-US" sz="3800" i="1">
                                                <a:latin typeface="Cambria Math"/>
                                              </a:rPr>
                                            </m:ctrlPr>
                                          </m:sSubPr>
                                          <m:e>
                                            <m:r>
                                              <a:rPr lang="en-US" sz="3800" i="1">
                                                <a:latin typeface="Cambria Math" panose="02040503050406030204" pitchFamily="18" charset="0"/>
                                              </a:rPr>
                                              <m:t>𝑥</m:t>
                                            </m:r>
                                          </m:e>
                                          <m:sub>
                                            <m:r>
                                              <a:rPr lang="en-US" sz="3800" i="1">
                                                <a:latin typeface="Cambria Math" panose="02040503050406030204" pitchFamily="18" charset="0"/>
                                              </a:rPr>
                                              <m:t>𝑖</m:t>
                                            </m:r>
                                          </m:sub>
                                        </m:sSub>
                                        <m:r>
                                          <a:rPr lang="en-US" sz="3800" i="1">
                                            <a:latin typeface="Cambria Math" panose="02040503050406030204" pitchFamily="18" charset="0"/>
                                          </a:rPr>
                                          <m:t>−</m:t>
                                        </m:r>
                                        <m:sSub>
                                          <m:sSubPr>
                                            <m:ctrlPr>
                                              <a:rPr lang="en-US" sz="3800" i="1">
                                                <a:latin typeface="Cambria Math"/>
                                              </a:rPr>
                                            </m:ctrlPr>
                                          </m:sSubPr>
                                          <m:e>
                                            <m:acc>
                                              <m:accPr>
                                                <m:chr m:val="̅"/>
                                                <m:ctrlPr>
                                                  <a:rPr lang="en-US" sz="3800" i="1">
                                                    <a:latin typeface="Cambria Math"/>
                                                  </a:rPr>
                                                </m:ctrlPr>
                                              </m:accPr>
                                              <m:e>
                                                <m:r>
                                                  <a:rPr lang="en-US" sz="3800" i="1">
                                                    <a:latin typeface="Cambria Math" panose="02040503050406030204" pitchFamily="18" charset="0"/>
                                                  </a:rPr>
                                                  <m:t>𝑥</m:t>
                                                </m:r>
                                              </m:e>
                                            </m:acc>
                                          </m:e>
                                          <m:sub>
                                            <m:r>
                                              <a:rPr lang="en-US" sz="3800" i="1">
                                                <a:latin typeface="Cambria Math" panose="02040503050406030204" pitchFamily="18" charset="0"/>
                                              </a:rPr>
                                              <m:t>𝑁</m:t>
                                            </m:r>
                                          </m:sub>
                                        </m:sSub>
                                      </m:e>
                                    </m:d>
                                  </m:e>
                                  <m:sup>
                                    <m:r>
                                      <a:rPr lang="en-US" sz="3800" b="0" i="1" smtClean="0">
                                        <a:latin typeface="Cambria Math"/>
                                      </a:rPr>
                                      <m:t>2</m:t>
                                    </m:r>
                                  </m:sup>
                                </m:sSup>
                              </m:e>
                            </m:nary>
                          </m:e>
                        </m:rad>
                        <m:rad>
                          <m:radPr>
                            <m:degHide m:val="on"/>
                            <m:ctrlPr>
                              <a:rPr lang="en-US" sz="3800" b="0" i="1" smtClean="0">
                                <a:latin typeface="Cambria Math"/>
                              </a:rPr>
                            </m:ctrlPr>
                          </m:radPr>
                          <m:deg/>
                          <m:e>
                            <m:nary>
                              <m:naryPr>
                                <m:chr m:val="∑"/>
                                <m:ctrlPr>
                                  <a:rPr lang="en-US" sz="3800" i="1">
                                    <a:latin typeface="Cambria Math"/>
                                  </a:rPr>
                                </m:ctrlPr>
                              </m:naryPr>
                              <m:sub>
                                <m:r>
                                  <m:rPr>
                                    <m:brk m:alnAt="23"/>
                                  </m:rPr>
                                  <a:rPr lang="en-US" sz="3800" i="1">
                                    <a:latin typeface="Cambria Math" panose="02040503050406030204" pitchFamily="18" charset="0"/>
                                  </a:rPr>
                                  <m:t>𝑖</m:t>
                                </m:r>
                                <m:r>
                                  <a:rPr lang="en-US" sz="3800" i="1">
                                    <a:latin typeface="Cambria Math" panose="02040503050406030204" pitchFamily="18" charset="0"/>
                                  </a:rPr>
                                  <m:t>=1</m:t>
                                </m:r>
                              </m:sub>
                              <m:sup>
                                <m:r>
                                  <a:rPr lang="en-US" sz="3800" i="1">
                                    <a:latin typeface="Cambria Math" panose="02040503050406030204" pitchFamily="18" charset="0"/>
                                  </a:rPr>
                                  <m:t>𝑁</m:t>
                                </m:r>
                              </m:sup>
                              <m:e>
                                <m:sSup>
                                  <m:sSupPr>
                                    <m:ctrlPr>
                                      <a:rPr lang="en-US" sz="3800" b="0" i="1" smtClean="0">
                                        <a:latin typeface="Cambria Math"/>
                                      </a:rPr>
                                    </m:ctrlPr>
                                  </m:sSupPr>
                                  <m:e>
                                    <m:d>
                                      <m:dPr>
                                        <m:ctrlPr>
                                          <a:rPr lang="en-US" sz="3800" i="1">
                                            <a:latin typeface="Cambria Math"/>
                                          </a:rPr>
                                        </m:ctrlPr>
                                      </m:dPr>
                                      <m:e>
                                        <m:sSub>
                                          <m:sSubPr>
                                            <m:ctrlPr>
                                              <a:rPr lang="en-US" sz="3800" i="1">
                                                <a:latin typeface="Cambria Math"/>
                                              </a:rPr>
                                            </m:ctrlPr>
                                          </m:sSubPr>
                                          <m:e>
                                            <m:r>
                                              <a:rPr lang="en-US" sz="3800" i="1">
                                                <a:latin typeface="Cambria Math" panose="02040503050406030204" pitchFamily="18" charset="0"/>
                                              </a:rPr>
                                              <m:t>𝑦</m:t>
                                            </m:r>
                                          </m:e>
                                          <m:sub>
                                            <m:r>
                                              <a:rPr lang="en-US" sz="3800" i="1">
                                                <a:latin typeface="Cambria Math" panose="02040503050406030204" pitchFamily="18" charset="0"/>
                                              </a:rPr>
                                              <m:t>𝑖</m:t>
                                            </m:r>
                                          </m:sub>
                                        </m:sSub>
                                        <m:r>
                                          <a:rPr lang="en-US" sz="3800" i="1">
                                            <a:latin typeface="Cambria Math" panose="02040503050406030204" pitchFamily="18" charset="0"/>
                                          </a:rPr>
                                          <m:t>−</m:t>
                                        </m:r>
                                        <m:sSub>
                                          <m:sSubPr>
                                            <m:ctrlPr>
                                              <a:rPr lang="en-US" sz="3800" i="1">
                                                <a:latin typeface="Cambria Math"/>
                                              </a:rPr>
                                            </m:ctrlPr>
                                          </m:sSubPr>
                                          <m:e>
                                            <m:acc>
                                              <m:accPr>
                                                <m:chr m:val="̅"/>
                                                <m:ctrlPr>
                                                  <a:rPr lang="en-US" sz="3800" i="1">
                                                    <a:latin typeface="Cambria Math"/>
                                                  </a:rPr>
                                                </m:ctrlPr>
                                              </m:accPr>
                                              <m:e>
                                                <m:r>
                                                  <a:rPr lang="en-US" sz="3800" i="1">
                                                    <a:latin typeface="Cambria Math" panose="02040503050406030204" pitchFamily="18" charset="0"/>
                                                  </a:rPr>
                                                  <m:t>𝑦</m:t>
                                                </m:r>
                                              </m:e>
                                            </m:acc>
                                          </m:e>
                                          <m:sub>
                                            <m:r>
                                              <a:rPr lang="en-US" sz="3800" i="1">
                                                <a:latin typeface="Cambria Math" panose="02040503050406030204" pitchFamily="18" charset="0"/>
                                              </a:rPr>
                                              <m:t>𝑁</m:t>
                                            </m:r>
                                          </m:sub>
                                        </m:sSub>
                                      </m:e>
                                    </m:d>
                                  </m:e>
                                  <m:sup>
                                    <m:r>
                                      <a:rPr lang="en-US" sz="3800" b="0" i="1" smtClean="0">
                                        <a:latin typeface="Cambria Math"/>
                                      </a:rPr>
                                      <m:t>2</m:t>
                                    </m:r>
                                  </m:sup>
                                </m:sSup>
                              </m:e>
                            </m:nary>
                          </m:e>
                        </m:rad>
                      </m:den>
                    </m:f>
                  </m:oMath>
                </a14:m>
                <a:r>
                  <a:rPr lang="en-US" sz="3800" dirty="0" smtClean="0"/>
                  <a:t/>
                </a:r>
                <a:br>
                  <a:rPr lang="en-US" sz="3800" dirty="0" smtClean="0"/>
                </a:br>
                <a:endParaRPr lang="en-US" sz="3800" dirty="0" smtClean="0"/>
              </a:p>
              <a:p>
                <a:endParaRPr lang="en-US" sz="3800" dirty="0" smtClean="0"/>
              </a:p>
              <a:p>
                <a:r>
                  <a:rPr lang="en-US" sz="3800" dirty="0" err="1" smtClean="0"/>
                  <a:t>Za</a:t>
                </a:r>
                <a:r>
                  <a:rPr lang="en-US" sz="3800" dirty="0" smtClean="0"/>
                  <a:t> </a:t>
                </a:r>
                <a:r>
                  <a:rPr lang="en-US" sz="3800" dirty="0" err="1" smtClean="0"/>
                  <a:t>ocenu</a:t>
                </a:r>
                <a:r>
                  <a:rPr lang="en-US" sz="3800" dirty="0" smtClean="0"/>
                  <a:t> </a:t>
                </a:r>
                <a:r>
                  <a:rPr lang="en-US" sz="3800" dirty="0" err="1" smtClean="0"/>
                  <a:t>linearnog</a:t>
                </a:r>
                <a:r>
                  <a:rPr lang="en-US" sz="3800" dirty="0" smtClean="0"/>
                  <a:t> </a:t>
                </a:r>
                <a:r>
                  <a:rPr lang="en-US" sz="3800" dirty="0" err="1" smtClean="0"/>
                  <a:t>modela</a:t>
                </a:r>
                <a:r>
                  <a:rPr lang="en-US" sz="3800" dirty="0" smtClean="0"/>
                  <a:t> </a:t>
                </a:r>
                <a:r>
                  <a:rPr lang="en-US" sz="3800" dirty="0" err="1" smtClean="0"/>
                  <a:t>često</a:t>
                </a:r>
                <a:r>
                  <a:rPr lang="en-US" sz="3800" dirty="0" smtClean="0"/>
                  <a:t> se </a:t>
                </a:r>
                <a:r>
                  <a:rPr lang="en-US" sz="3800" dirty="0" err="1" smtClean="0"/>
                  <a:t>koristi</a:t>
                </a:r>
                <a:r>
                  <a:rPr lang="en-US" sz="3800" dirty="0" smtClean="0"/>
                  <a:t> </a:t>
                </a:r>
                <a:r>
                  <a:rPr lang="en-US" sz="3800" dirty="0" err="1" smtClean="0"/>
                  <a:t>i</a:t>
                </a:r>
                <a:r>
                  <a:rPr lang="en-US" sz="3800" dirty="0" smtClean="0"/>
                  <a:t> </a:t>
                </a:r>
                <a:r>
                  <a:rPr lang="en-US" sz="3800" dirty="0" err="1" smtClean="0"/>
                  <a:t>koeficijent</a:t>
                </a:r>
                <a:r>
                  <a:rPr lang="en-US" sz="3800" dirty="0" smtClean="0"/>
                  <a:t> </a:t>
                </a:r>
                <a:r>
                  <a:rPr lang="en-US" sz="3800" dirty="0" err="1" smtClean="0"/>
                  <a:t>determinacije</a:t>
                </a:r>
                <a:r>
                  <a:rPr lang="en-US" sz="3800" dirty="0" smtClean="0"/>
                  <a:t/>
                </a:r>
                <a:br>
                  <a:rPr lang="en-US" sz="3800" dirty="0" smtClean="0"/>
                </a:br>
                <a:r>
                  <a:rPr lang="en-US" sz="3800" dirty="0" smtClean="0"/>
                  <a:t/>
                </a:r>
                <a:br>
                  <a:rPr lang="en-US" sz="3800" dirty="0" smtClean="0"/>
                </a:br>
                <a14:m>
                  <m:oMath xmlns:m="http://schemas.openxmlformats.org/officeDocument/2006/math">
                    <m:sSup>
                      <m:sSupPr>
                        <m:ctrlPr>
                          <a:rPr lang="en-US" sz="3800" b="0" i="1" smtClean="0">
                            <a:latin typeface="Cambria Math"/>
                          </a:rPr>
                        </m:ctrlPr>
                      </m:sSupPr>
                      <m:e>
                        <m:r>
                          <a:rPr lang="en-US" sz="3800" b="0" i="1" smtClean="0">
                            <a:latin typeface="Cambria Math" panose="02040503050406030204" pitchFamily="18" charset="0"/>
                          </a:rPr>
                          <m:t>𝑅</m:t>
                        </m:r>
                      </m:e>
                      <m:sup>
                        <m:r>
                          <a:rPr lang="en-US" sz="3800" b="0" i="1" smtClean="0">
                            <a:latin typeface="Cambria Math" panose="02040503050406030204" pitchFamily="18" charset="0"/>
                          </a:rPr>
                          <m:t>2</m:t>
                        </m:r>
                      </m:sup>
                    </m:sSup>
                    <m:r>
                      <a:rPr lang="en-US" sz="3800" b="0" i="1" smtClean="0">
                        <a:latin typeface="Cambria Math" panose="02040503050406030204" pitchFamily="18" charset="0"/>
                      </a:rPr>
                      <m:t>=1−</m:t>
                    </m:r>
                    <m:f>
                      <m:fPr>
                        <m:ctrlPr>
                          <a:rPr lang="en-US" sz="3800" b="0" i="1" smtClean="0">
                            <a:latin typeface="Cambria Math"/>
                          </a:rPr>
                        </m:ctrlPr>
                      </m:fPr>
                      <m:num>
                        <m:nary>
                          <m:naryPr>
                            <m:chr m:val="∑"/>
                            <m:ctrlPr>
                              <a:rPr lang="en-US" sz="3800" b="0" i="1" smtClean="0">
                                <a:latin typeface="Cambria Math"/>
                              </a:rPr>
                            </m:ctrlPr>
                          </m:naryPr>
                          <m:sub>
                            <m:r>
                              <m:rPr>
                                <m:brk m:alnAt="23"/>
                              </m:rPr>
                              <a:rPr lang="en-US" sz="3800" b="0" i="1" smtClean="0">
                                <a:latin typeface="Cambria Math" panose="02040503050406030204" pitchFamily="18" charset="0"/>
                              </a:rPr>
                              <m:t>𝑖</m:t>
                            </m:r>
                            <m:r>
                              <a:rPr lang="en-US" sz="3800" b="0" i="1" smtClean="0">
                                <a:latin typeface="Cambria Math" panose="02040503050406030204" pitchFamily="18" charset="0"/>
                              </a:rPr>
                              <m:t>=1</m:t>
                            </m:r>
                          </m:sub>
                          <m:sup>
                            <m:r>
                              <a:rPr lang="en-US" sz="3800" b="0" i="1" smtClean="0">
                                <a:latin typeface="Cambria Math" panose="02040503050406030204" pitchFamily="18" charset="0"/>
                              </a:rPr>
                              <m:t>𝑁</m:t>
                            </m:r>
                          </m:sup>
                          <m:e>
                            <m:sSup>
                              <m:sSupPr>
                                <m:ctrlPr>
                                  <a:rPr lang="en-US" sz="3800" b="0" i="1" smtClean="0">
                                    <a:latin typeface="Cambria Math"/>
                                  </a:rPr>
                                </m:ctrlPr>
                              </m:sSupPr>
                              <m:e>
                                <m:d>
                                  <m:dPr>
                                    <m:ctrlPr>
                                      <a:rPr lang="en-US" sz="3800" b="0" i="1" smtClean="0">
                                        <a:latin typeface="Cambria Math"/>
                                      </a:rPr>
                                    </m:ctrlPr>
                                  </m:dPr>
                                  <m:e>
                                    <m:sSub>
                                      <m:sSubPr>
                                        <m:ctrlPr>
                                          <a:rPr lang="en-US" sz="3800" b="0" i="1" smtClean="0">
                                            <a:latin typeface="Cambria Math"/>
                                          </a:rPr>
                                        </m:ctrlPr>
                                      </m:sSubPr>
                                      <m:e>
                                        <m:r>
                                          <a:rPr lang="en-US" sz="3800" b="0" i="1" smtClean="0">
                                            <a:latin typeface="Cambria Math" panose="02040503050406030204" pitchFamily="18" charset="0"/>
                                          </a:rPr>
                                          <m:t>𝑦</m:t>
                                        </m:r>
                                      </m:e>
                                      <m:sub>
                                        <m:r>
                                          <a:rPr lang="en-US" sz="3800" b="0" i="1" smtClean="0">
                                            <a:latin typeface="Cambria Math" panose="02040503050406030204" pitchFamily="18" charset="0"/>
                                          </a:rPr>
                                          <m:t>𝑖</m:t>
                                        </m:r>
                                      </m:sub>
                                    </m:sSub>
                                    <m:r>
                                      <a:rPr lang="en-US" sz="3800" b="0" i="1" smtClean="0">
                                        <a:latin typeface="Cambria Math" panose="02040503050406030204" pitchFamily="18" charset="0"/>
                                      </a:rPr>
                                      <m:t>−</m:t>
                                    </m:r>
                                    <m:sSub>
                                      <m:sSubPr>
                                        <m:ctrlPr>
                                          <a:rPr lang="en-US" sz="3800" b="0" i="1" smtClean="0">
                                            <a:latin typeface="Cambria Math"/>
                                          </a:rPr>
                                        </m:ctrlPr>
                                      </m:sSubPr>
                                      <m:e>
                                        <m:acc>
                                          <m:accPr>
                                            <m:chr m:val="̂"/>
                                            <m:ctrlPr>
                                              <a:rPr lang="en-US" sz="3800" b="0" i="1" smtClean="0">
                                                <a:latin typeface="Cambria Math"/>
                                              </a:rPr>
                                            </m:ctrlPr>
                                          </m:accPr>
                                          <m:e>
                                            <m:r>
                                              <a:rPr lang="en-US" sz="3800" b="0" i="1" smtClean="0">
                                                <a:latin typeface="Cambria Math" panose="02040503050406030204" pitchFamily="18" charset="0"/>
                                              </a:rPr>
                                              <m:t>𝑦</m:t>
                                            </m:r>
                                          </m:e>
                                        </m:acc>
                                      </m:e>
                                      <m:sub>
                                        <m:r>
                                          <a:rPr lang="en-US" sz="3800" b="0" i="1" smtClean="0">
                                            <a:latin typeface="Cambria Math" panose="02040503050406030204" pitchFamily="18" charset="0"/>
                                          </a:rPr>
                                          <m:t>𝑖</m:t>
                                        </m:r>
                                      </m:sub>
                                    </m:sSub>
                                  </m:e>
                                </m:d>
                              </m:e>
                              <m:sup>
                                <m:r>
                                  <a:rPr lang="en-US" sz="3800" b="0" i="1" smtClean="0">
                                    <a:latin typeface="Cambria Math" panose="02040503050406030204" pitchFamily="18" charset="0"/>
                                  </a:rPr>
                                  <m:t>2</m:t>
                                </m:r>
                              </m:sup>
                            </m:sSup>
                          </m:e>
                        </m:nary>
                      </m:num>
                      <m:den>
                        <m:nary>
                          <m:naryPr>
                            <m:chr m:val="∑"/>
                            <m:ctrlPr>
                              <a:rPr lang="en-US" sz="3800" b="0" i="1" smtClean="0">
                                <a:latin typeface="Cambria Math"/>
                              </a:rPr>
                            </m:ctrlPr>
                          </m:naryPr>
                          <m:sub>
                            <m:r>
                              <m:rPr>
                                <m:brk m:alnAt="23"/>
                              </m:rPr>
                              <a:rPr lang="en-US" sz="3800" b="0" i="1" smtClean="0">
                                <a:latin typeface="Cambria Math" panose="02040503050406030204" pitchFamily="18" charset="0"/>
                              </a:rPr>
                              <m:t>𝑖</m:t>
                            </m:r>
                            <m:r>
                              <a:rPr lang="en-US" sz="3800" b="0" i="1" smtClean="0">
                                <a:latin typeface="Cambria Math" panose="02040503050406030204" pitchFamily="18" charset="0"/>
                              </a:rPr>
                              <m:t>=1</m:t>
                            </m:r>
                          </m:sub>
                          <m:sup>
                            <m:r>
                              <a:rPr lang="en-US" sz="3800" b="0" i="1" smtClean="0">
                                <a:latin typeface="Cambria Math" panose="02040503050406030204" pitchFamily="18" charset="0"/>
                              </a:rPr>
                              <m:t>𝑁</m:t>
                            </m:r>
                          </m:sup>
                          <m:e>
                            <m:sSup>
                              <m:sSupPr>
                                <m:ctrlPr>
                                  <a:rPr lang="en-US" sz="3800" b="0" i="1" smtClean="0">
                                    <a:latin typeface="Cambria Math"/>
                                  </a:rPr>
                                </m:ctrlPr>
                              </m:sSupPr>
                              <m:e>
                                <m:d>
                                  <m:dPr>
                                    <m:ctrlPr>
                                      <a:rPr lang="en-US" sz="3800" i="1">
                                        <a:latin typeface="Cambria Math"/>
                                      </a:rPr>
                                    </m:ctrlPr>
                                  </m:dPr>
                                  <m:e>
                                    <m:sSub>
                                      <m:sSubPr>
                                        <m:ctrlPr>
                                          <a:rPr lang="en-US" sz="3800" i="1">
                                            <a:latin typeface="Cambria Math"/>
                                          </a:rPr>
                                        </m:ctrlPr>
                                      </m:sSubPr>
                                      <m:e>
                                        <m:r>
                                          <a:rPr lang="en-US" sz="3800" i="1">
                                            <a:latin typeface="Cambria Math" panose="02040503050406030204" pitchFamily="18" charset="0"/>
                                          </a:rPr>
                                          <m:t>𝑦</m:t>
                                        </m:r>
                                      </m:e>
                                      <m:sub>
                                        <m:r>
                                          <a:rPr lang="en-US" sz="3800" i="1">
                                            <a:latin typeface="Cambria Math" panose="02040503050406030204" pitchFamily="18" charset="0"/>
                                          </a:rPr>
                                          <m:t>𝑖</m:t>
                                        </m:r>
                                      </m:sub>
                                    </m:sSub>
                                    <m:r>
                                      <a:rPr lang="en-US" sz="3800" i="1">
                                        <a:latin typeface="Cambria Math" panose="02040503050406030204" pitchFamily="18" charset="0"/>
                                      </a:rPr>
                                      <m:t>−</m:t>
                                    </m:r>
                                    <m:sSub>
                                      <m:sSubPr>
                                        <m:ctrlPr>
                                          <a:rPr lang="en-US" sz="3800" i="1">
                                            <a:latin typeface="Cambria Math"/>
                                          </a:rPr>
                                        </m:ctrlPr>
                                      </m:sSubPr>
                                      <m:e>
                                        <m:acc>
                                          <m:accPr>
                                            <m:chr m:val="̅"/>
                                            <m:ctrlPr>
                                              <a:rPr lang="en-US" sz="3800" i="1">
                                                <a:latin typeface="Cambria Math"/>
                                              </a:rPr>
                                            </m:ctrlPr>
                                          </m:accPr>
                                          <m:e>
                                            <m:r>
                                              <a:rPr lang="en-US" sz="3800" i="1">
                                                <a:latin typeface="Cambria Math" panose="02040503050406030204" pitchFamily="18" charset="0"/>
                                              </a:rPr>
                                              <m:t>𝑦</m:t>
                                            </m:r>
                                          </m:e>
                                        </m:acc>
                                      </m:e>
                                      <m:sub>
                                        <m:r>
                                          <a:rPr lang="en-US" sz="3800" i="1">
                                            <a:latin typeface="Cambria Math" panose="02040503050406030204" pitchFamily="18" charset="0"/>
                                          </a:rPr>
                                          <m:t>𝑁</m:t>
                                        </m:r>
                                      </m:sub>
                                    </m:sSub>
                                  </m:e>
                                </m:d>
                              </m:e>
                              <m:sup>
                                <m:r>
                                  <a:rPr lang="en-US" sz="3800" b="0" i="1" smtClean="0">
                                    <a:latin typeface="Cambria Math" panose="02040503050406030204" pitchFamily="18" charset="0"/>
                                  </a:rPr>
                                  <m:t>2</m:t>
                                </m:r>
                              </m:sup>
                            </m:sSup>
                          </m:e>
                        </m:nary>
                      </m:den>
                    </m:f>
                  </m:oMath>
                </a14:m>
                <a:endParaRPr lang="en-US" sz="3800" dirty="0" smtClean="0"/>
              </a:p>
              <a:p>
                <a:pPr marL="0" indent="0">
                  <a:buNone/>
                </a:pPr>
                <a:endParaRPr lang="en-US" sz="3800" dirty="0" smtClean="0"/>
              </a:p>
              <a:p>
                <a:r>
                  <a:rPr lang="en-US" sz="3800" dirty="0" err="1" smtClean="0"/>
                  <a:t>Važi</a:t>
                </a:r>
                <a:r>
                  <a:rPr lang="en-US" sz="3800" dirty="0" smtClean="0"/>
                  <a:t> </a:t>
                </a:r>
                <a14:m>
                  <m:oMath xmlns:m="http://schemas.openxmlformats.org/officeDocument/2006/math">
                    <m:sSup>
                      <m:sSupPr>
                        <m:ctrlPr>
                          <a:rPr lang="en-US" sz="3800" b="0" i="1" smtClean="0">
                            <a:latin typeface="Cambria Math"/>
                          </a:rPr>
                        </m:ctrlPr>
                      </m:sSupPr>
                      <m:e>
                        <m:r>
                          <a:rPr lang="en-US" sz="3800" b="0" i="1" smtClean="0">
                            <a:latin typeface="Cambria Math" panose="02040503050406030204" pitchFamily="18" charset="0"/>
                          </a:rPr>
                          <m:t>𝑟</m:t>
                        </m:r>
                      </m:e>
                      <m:sup>
                        <m:r>
                          <a:rPr lang="en-US" sz="3800" b="0" i="1" smtClean="0">
                            <a:latin typeface="Cambria Math" panose="02040503050406030204" pitchFamily="18" charset="0"/>
                          </a:rPr>
                          <m:t>2</m:t>
                        </m:r>
                      </m:sup>
                    </m:sSup>
                    <m:r>
                      <a:rPr lang="en-US" sz="3800" b="0" i="1" smtClean="0">
                        <a:latin typeface="Cambria Math" panose="02040503050406030204" pitchFamily="18" charset="0"/>
                      </a:rPr>
                      <m:t>=</m:t>
                    </m:r>
                    <m:sSup>
                      <m:sSupPr>
                        <m:ctrlPr>
                          <a:rPr lang="en-US" sz="3800" b="0" i="1" smtClean="0">
                            <a:latin typeface="Cambria Math"/>
                          </a:rPr>
                        </m:ctrlPr>
                      </m:sSupPr>
                      <m:e>
                        <m:r>
                          <a:rPr lang="en-US" sz="3800" b="0" i="1" smtClean="0">
                            <a:latin typeface="Cambria Math" panose="02040503050406030204" pitchFamily="18" charset="0"/>
                          </a:rPr>
                          <m:t>𝑅</m:t>
                        </m:r>
                      </m:e>
                      <m:sup>
                        <m:r>
                          <a:rPr lang="en-US" sz="3800" b="0" i="1" smtClean="0">
                            <a:latin typeface="Cambria Math" panose="02040503050406030204" pitchFamily="18" charset="0"/>
                          </a:rPr>
                          <m:t>2</m:t>
                        </m:r>
                      </m:sup>
                    </m:sSup>
                  </m:oMath>
                </a14:m>
                <a:r>
                  <a:rPr lang="en-US" sz="3800" dirty="0" smtClean="0"/>
                  <a:t> </a:t>
                </a:r>
                <a:r>
                  <a:rPr lang="en-US" sz="3800" dirty="0" err="1" smtClean="0"/>
                  <a:t>gde</a:t>
                </a:r>
                <a:r>
                  <a:rPr lang="en-US" sz="3800" dirty="0" smtClean="0"/>
                  <a:t> je </a:t>
                </a:r>
                <a:r>
                  <a:rPr lang="en-US" sz="3800" dirty="0" err="1" smtClean="0"/>
                  <a:t>Pirsonov</a:t>
                </a:r>
                <a:r>
                  <a:rPr lang="en-US" sz="3800" dirty="0" smtClean="0"/>
                  <a:t> </a:t>
                </a:r>
                <a:r>
                  <a:rPr lang="en-US" sz="3800" dirty="0" err="1" smtClean="0"/>
                  <a:t>koeficijent</a:t>
                </a:r>
                <a:r>
                  <a:rPr lang="en-US" sz="3800" dirty="0" smtClean="0"/>
                  <a:t> </a:t>
                </a:r>
                <a:r>
                  <a:rPr lang="en-US" sz="3800" dirty="0" err="1" smtClean="0"/>
                  <a:t>izračunat</a:t>
                </a:r>
                <a:r>
                  <a:rPr lang="en-US" sz="3800" dirty="0" smtClean="0"/>
                  <a:t> </a:t>
                </a:r>
                <a:r>
                  <a:rPr lang="en-US" sz="3800" dirty="0" err="1" smtClean="0"/>
                  <a:t>između</a:t>
                </a:r>
                <a:r>
                  <a:rPr lang="en-US" sz="3800" dirty="0" smtClean="0"/>
                  <a:t> </a:t>
                </a:r>
                <a:r>
                  <a:rPr lang="en-US" sz="3800" dirty="0" err="1" smtClean="0"/>
                  <a:t>ocenjenih</a:t>
                </a:r>
                <a:r>
                  <a:rPr lang="en-US" sz="3800" dirty="0" smtClean="0"/>
                  <a:t> </a:t>
                </a:r>
                <a:r>
                  <a:rPr lang="en-US" sz="3800" dirty="0" err="1" smtClean="0"/>
                  <a:t>vrednosti</a:t>
                </a:r>
                <a:r>
                  <a:rPr lang="en-US" sz="3800" dirty="0" smtClean="0"/>
                  <a:t> </a:t>
                </a:r>
                <a:r>
                  <a:rPr lang="sr-Latn-RS" sz="3800" smtClean="0"/>
                  <a:t>promenljive </a:t>
                </a:r>
                <a:r>
                  <a:rPr lang="sr-Latn-RS" sz="3800" smtClean="0"/>
                  <a:t>odgovora</a:t>
                </a:r>
                <a:r>
                  <a:rPr lang="en-US" sz="3800" smtClean="0"/>
                  <a:t> </a:t>
                </a:r>
                <a:r>
                  <a:rPr lang="en-US" sz="3800" dirty="0" smtClean="0"/>
                  <a:t>i </a:t>
                </a:r>
                <a:r>
                  <a:rPr lang="en-US" sz="3800" dirty="0" err="1" smtClean="0"/>
                  <a:t>onih</a:t>
                </a:r>
                <a:r>
                  <a:rPr lang="en-US" sz="3800" dirty="0" smtClean="0"/>
                  <a:t> </a:t>
                </a:r>
                <a:r>
                  <a:rPr lang="en-US" sz="3800" dirty="0" err="1" smtClean="0"/>
                  <a:t>iz</a:t>
                </a:r>
                <a:r>
                  <a:rPr lang="en-US" sz="3800" dirty="0" smtClean="0"/>
                  <a:t> </a:t>
                </a:r>
                <a:r>
                  <a:rPr lang="en-US" sz="3800" dirty="0" err="1" smtClean="0"/>
                  <a:t>uzorka</a:t>
                </a:r>
                <a:r>
                  <a:rPr lang="en-US" dirty="0" smtClean="0"/>
                  <a:t/>
                </a:r>
                <a:br>
                  <a:rPr lang="en-US" dirty="0" smtClean="0"/>
                </a:br>
                <a:endParaRPr lang="en-US" dirty="0"/>
              </a:p>
            </p:txBody>
          </p:sp>
        </mc:Choice>
        <mc:Fallback>
          <p:sp>
            <p:nvSpPr>
              <p:cNvPr id="4" name="Content Placeholder 3"/>
              <p:cNvSpPr>
                <a:spLocks noGrp="1" noRot="1" noChangeAspect="1" noMove="1" noResize="1" noEditPoints="1" noAdjustHandles="1" noChangeArrowheads="1" noChangeShapeType="1" noTextEdit="1"/>
              </p:cNvSpPr>
              <p:nvPr>
                <p:ph idx="1"/>
              </p:nvPr>
            </p:nvSpPr>
            <p:spPr>
              <a:xfrm>
                <a:off x="457200" y="1600200"/>
                <a:ext cx="8229600" cy="4953000"/>
              </a:xfrm>
              <a:blipFill rotWithShape="1">
                <a:blip r:embed="rId2"/>
                <a:stretch>
                  <a:fillRect l="-815" t="-1847" b="-493"/>
                </a:stretch>
              </a:blipFill>
            </p:spPr>
            <p:txBody>
              <a:bodyPr/>
              <a:lstStyle/>
              <a:p>
                <a:r>
                  <a:rPr lang="en-US">
                    <a:noFill/>
                  </a:rPr>
                  <a:t> </a:t>
                </a:r>
              </a:p>
            </p:txBody>
          </p:sp>
        </mc:Fallback>
      </mc:AlternateContent>
    </p:spTree>
    <p:extLst>
      <p:ext uri="{BB962C8B-B14F-4D97-AF65-F5344CB8AC3E}">
        <p14:creationId xmlns:p14="http://schemas.microsoft.com/office/powerpoint/2010/main" val="22536085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457200"/>
            <a:ext cx="8077200" cy="5668963"/>
          </a:xfrm>
        </p:spPr>
        <p:txBody>
          <a:bodyPr>
            <a:normAutofit/>
          </a:bodyPr>
          <a:lstStyle/>
          <a:p>
            <a:r>
              <a:rPr lang="sr-Latn-RS" sz="2800" dirty="0" smtClean="0"/>
              <a:t>U SPSS-u postoji funkcija koja računa Pirsonov koeficijent korelacije:</a:t>
            </a:r>
            <a:br>
              <a:rPr lang="sr-Latn-RS" sz="2800" dirty="0" smtClean="0"/>
            </a:br>
            <a:r>
              <a:rPr lang="sr-Latn-RS" sz="2800" dirty="0"/>
              <a:t>	</a:t>
            </a:r>
            <a:r>
              <a:rPr lang="sr-Latn-RS" sz="2800" dirty="0" smtClean="0"/>
              <a:t>Analyze-&gt;Correlate-&gt;Bivariate...</a:t>
            </a:r>
          </a:p>
          <a:p>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057400"/>
            <a:ext cx="4486902" cy="3934374"/>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2057400"/>
            <a:ext cx="2810267" cy="2314898"/>
          </a:xfrm>
          <a:prstGeom prst="rect">
            <a:avLst/>
          </a:prstGeom>
        </p:spPr>
      </p:pic>
    </p:spTree>
    <p:extLst>
      <p:ext uri="{BB962C8B-B14F-4D97-AF65-F5344CB8AC3E}">
        <p14:creationId xmlns:p14="http://schemas.microsoft.com/office/powerpoint/2010/main" val="38186077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0" y="685800"/>
            <a:ext cx="7137766" cy="5181600"/>
          </a:xfrm>
        </p:spPr>
      </p:pic>
    </p:spTree>
    <p:extLst>
      <p:ext uri="{BB962C8B-B14F-4D97-AF65-F5344CB8AC3E}">
        <p14:creationId xmlns:p14="http://schemas.microsoft.com/office/powerpoint/2010/main" val="14379182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sx="1000" sy="1000" algn="ctr" rotWithShape="0">
              <a:srgbClr val="000000">
                <a:alpha val="0"/>
              </a:srgbClr>
            </a:outerShdw>
          </a:effectLst>
        </p:spPr>
        <p:txBody>
          <a:bodyPr/>
          <a:lstStyle/>
          <a:p>
            <a:r>
              <a:rPr lang="sr-Latn-RS" dirty="0" smtClean="0"/>
              <a:t>Tabela Correlations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00201"/>
                <a:ext cx="8153400" cy="4495800"/>
              </a:xfrm>
            </p:spPr>
            <p:txBody>
              <a:bodyPr>
                <a:noAutofit/>
              </a:bodyPr>
              <a:lstStyle/>
              <a:p>
                <a:r>
                  <a:rPr lang="sr-Latn-RS" sz="2800" dirty="0" smtClean="0"/>
                  <a:t>U prvom redu date su vrednosti Pirsonovog koeficijenta za svake dve promenljive</a:t>
                </a:r>
              </a:p>
              <a:p>
                <a:pPr marL="0" indent="0">
                  <a:buNone/>
                </a:pPr>
                <a:r>
                  <a:rPr lang="sr-Latn-RS" sz="2800" dirty="0" smtClean="0"/>
                  <a:t>	- koeficijent korelacije svake promenljive sa </a:t>
                </a:r>
                <a:br>
                  <a:rPr lang="sr-Latn-RS" sz="2800" dirty="0" smtClean="0"/>
                </a:br>
                <a:r>
                  <a:rPr lang="sr-Latn-RS" sz="2800" dirty="0" smtClean="0"/>
                  <a:t>              samom sobom je uvek </a:t>
                </a:r>
                <a14:m>
                  <m:oMath xmlns:m="http://schemas.openxmlformats.org/officeDocument/2006/math">
                    <m:r>
                      <a:rPr lang="sr-Latn-RS" sz="2800" i="1" dirty="0" smtClean="0">
                        <a:latin typeface="Cambria Math" panose="02040503050406030204" pitchFamily="18" charset="0"/>
                      </a:rPr>
                      <m:t>1</m:t>
                    </m:r>
                  </m:oMath>
                </a14:m>
                <a:r>
                  <a:rPr lang="sr-Latn-RS" sz="2800" dirty="0" smtClean="0"/>
                  <a:t/>
                </a:r>
                <a:br>
                  <a:rPr lang="sr-Latn-RS" sz="2800" dirty="0" smtClean="0"/>
                </a:br>
                <a:r>
                  <a:rPr lang="sr-Latn-RS" sz="2800" dirty="0" smtClean="0"/>
                  <a:t>	- korelacija između promenljivih </a:t>
                </a:r>
                <a14:m>
                  <m:oMath xmlns:m="http://schemas.openxmlformats.org/officeDocument/2006/math">
                    <m:r>
                      <a:rPr lang="sr-Latn-RS" sz="2800" i="1" dirty="0" smtClean="0">
                        <a:latin typeface="Cambria Math" panose="02040503050406030204" pitchFamily="18" charset="0"/>
                      </a:rPr>
                      <m:t>𝑋</m:t>
                    </m:r>
                  </m:oMath>
                </a14:m>
                <a:r>
                  <a:rPr lang="sr-Latn-RS" sz="2800" dirty="0" smtClean="0"/>
                  <a:t> i </a:t>
                </a:r>
                <a14:m>
                  <m:oMath xmlns:m="http://schemas.openxmlformats.org/officeDocument/2006/math">
                    <m:r>
                      <a:rPr lang="sr-Latn-RS" sz="2800" i="1" dirty="0" smtClean="0">
                        <a:latin typeface="Cambria Math" panose="02040503050406030204" pitchFamily="18" charset="0"/>
                      </a:rPr>
                      <m:t>𝑌</m:t>
                    </m:r>
                  </m:oMath>
                </a14:m>
                <a:r>
                  <a:rPr lang="sr-Latn-RS" sz="2800" dirty="0" smtClean="0"/>
                  <a:t> je ista kao </a:t>
                </a:r>
                <a:br>
                  <a:rPr lang="sr-Latn-RS" sz="2800" dirty="0" smtClean="0"/>
                </a:br>
                <a:r>
                  <a:rPr lang="sr-Latn-RS" sz="2800" dirty="0" smtClean="0"/>
                  <a:t>              između </a:t>
                </a:r>
                <a14:m>
                  <m:oMath xmlns:m="http://schemas.openxmlformats.org/officeDocument/2006/math">
                    <m:r>
                      <a:rPr lang="sr-Latn-RS" sz="2800" i="1" dirty="0" smtClean="0">
                        <a:latin typeface="Cambria Math" panose="02040503050406030204" pitchFamily="18" charset="0"/>
                      </a:rPr>
                      <m:t>𝑌</m:t>
                    </m:r>
                  </m:oMath>
                </a14:m>
                <a:r>
                  <a:rPr lang="sr-Latn-RS" sz="2800" dirty="0" smtClean="0"/>
                  <a:t> i </a:t>
                </a:r>
                <a14:m>
                  <m:oMath xmlns:m="http://schemas.openxmlformats.org/officeDocument/2006/math">
                    <m:r>
                      <a:rPr lang="sr-Latn-RS" sz="2800" i="1" dirty="0" smtClean="0">
                        <a:latin typeface="Cambria Math" panose="02040503050406030204" pitchFamily="18" charset="0"/>
                      </a:rPr>
                      <m:t>𝑋</m:t>
                    </m:r>
                  </m:oMath>
                </a14:m>
                <a:r>
                  <a:rPr lang="sr-Latn-RS" sz="2800" dirty="0" smtClean="0"/>
                  <a:t> (zato su na dijagonali iste </a:t>
                </a:r>
                <a:br>
                  <a:rPr lang="sr-Latn-RS" sz="2800" dirty="0" smtClean="0"/>
                </a:br>
                <a:r>
                  <a:rPr lang="sr-Latn-RS" sz="2800" dirty="0" smtClean="0"/>
                  <a:t>              vrednosti)</a:t>
                </a:r>
              </a:p>
              <a:p>
                <a:pPr marL="0" indent="0">
                  <a:buNone/>
                </a:pPr>
                <a:endParaRPr lang="sr-Latn-RS" sz="2800" dirty="0" smtClean="0"/>
              </a:p>
              <a:p>
                <a:r>
                  <a:rPr lang="sr-Latn-RS" sz="2800" dirty="0" smtClean="0"/>
                  <a:t>Korelacija između početne i sadašnje plate je</a:t>
                </a:r>
                <a14:m>
                  <m:oMath xmlns:m="http://schemas.openxmlformats.org/officeDocument/2006/math">
                    <m:r>
                      <a:rPr lang="sr-Latn-RS" sz="2800" i="1" dirty="0" smtClean="0">
                        <a:latin typeface="Cambria Math" panose="02040503050406030204" pitchFamily="18" charset="0"/>
                      </a:rPr>
                      <m:t> 0.88</m:t>
                    </m:r>
                  </m:oMath>
                </a14:m>
                <a:r>
                  <a:rPr lang="en-US" sz="2800" dirty="0" smtClean="0"/>
                  <a:t> </a:t>
                </a:r>
                <a:r>
                  <a:rPr lang="sr-Latn-RS" sz="2800" dirty="0" smtClean="0"/>
                  <a:t>što ukazuje na jaku linearnu vezu</a:t>
                </a:r>
                <a:br>
                  <a:rPr lang="sr-Latn-RS" sz="2800" dirty="0" smtClean="0"/>
                </a:br>
                <a:r>
                  <a:rPr lang="sr-Latn-RS" sz="2800" dirty="0" smtClean="0"/>
                  <a:t>	</a:t>
                </a:r>
              </a:p>
              <a:p>
                <a:pPr marL="0" indent="0">
                  <a:buNone/>
                </a:pPr>
                <a:endParaRPr lang="sr-Latn-RS" sz="2800" dirty="0" smtClean="0"/>
              </a:p>
              <a:p>
                <a:pPr marL="0" indent="0">
                  <a:buNone/>
                </a:pPr>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00201"/>
                <a:ext cx="8153400" cy="4495800"/>
              </a:xfrm>
              <a:blipFill rotWithShape="0">
                <a:blip r:embed="rId2"/>
                <a:stretch>
                  <a:fillRect l="-1345" t="-1357" r="-673" b="-6513"/>
                </a:stretch>
              </a:blipFill>
            </p:spPr>
            <p:txBody>
              <a:bodyPr/>
              <a:lstStyle/>
              <a:p>
                <a:r>
                  <a:rPr lang="en-US">
                    <a:noFill/>
                  </a:rPr>
                  <a:t> </a:t>
                </a:r>
              </a:p>
            </p:txBody>
          </p:sp>
        </mc:Fallback>
      </mc:AlternateContent>
    </p:spTree>
    <p:extLst>
      <p:ext uri="{BB962C8B-B14F-4D97-AF65-F5344CB8AC3E}">
        <p14:creationId xmlns:p14="http://schemas.microsoft.com/office/powerpoint/2010/main" val="12670180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Tabela Correlations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70000" lnSpcReduction="20000"/>
              </a:bodyPr>
              <a:lstStyle/>
              <a:p>
                <a:r>
                  <a:rPr lang="sr-Latn-RS" sz="3300" dirty="0" smtClean="0"/>
                  <a:t>U drugoj vrsti nalazi se p-vrednost testa čija je nulta hipoteza </a:t>
                </a:r>
                <a14:m>
                  <m:oMath xmlns:m="http://schemas.openxmlformats.org/officeDocument/2006/math">
                    <m:sSub>
                      <m:sSubPr>
                        <m:ctrlPr>
                          <a:rPr lang="sr-Latn-RS" sz="3300" b="0" i="1" smtClean="0">
                            <a:latin typeface="Cambria Math"/>
                          </a:rPr>
                        </m:ctrlPr>
                      </m:sSubPr>
                      <m:e>
                        <m:r>
                          <a:rPr lang="sr-Latn-RS" sz="3300" b="0" i="1" smtClean="0">
                            <a:latin typeface="Cambria Math"/>
                          </a:rPr>
                          <m:t>𝐻</m:t>
                        </m:r>
                      </m:e>
                      <m:sub>
                        <m:r>
                          <a:rPr lang="sr-Latn-RS" sz="3300" b="0" i="1" smtClean="0">
                            <a:latin typeface="Cambria Math"/>
                          </a:rPr>
                          <m:t>0</m:t>
                        </m:r>
                      </m:sub>
                    </m:sSub>
                    <m:r>
                      <a:rPr lang="sr-Latn-RS" sz="3300" b="0" i="1" smtClean="0">
                        <a:latin typeface="Cambria Math"/>
                      </a:rPr>
                      <m:t>:</m:t>
                    </m:r>
                    <m:r>
                      <a:rPr lang="sr-Latn-RS" sz="3300" b="0" i="1" smtClean="0">
                        <a:latin typeface="Cambria Math"/>
                      </a:rPr>
                      <m:t>𝑟</m:t>
                    </m:r>
                    <m:r>
                      <a:rPr lang="sr-Latn-RS" sz="3300" b="0" i="1" smtClean="0">
                        <a:latin typeface="Cambria Math"/>
                      </a:rPr>
                      <m:t>=0</m:t>
                    </m:r>
                  </m:oMath>
                </a14:m>
                <a:r>
                  <a:rPr lang="sr-Latn-RS" sz="3300" dirty="0" smtClean="0"/>
                  <a:t> a alternativna </a:t>
                </a:r>
                <a14:m>
                  <m:oMath xmlns:m="http://schemas.openxmlformats.org/officeDocument/2006/math">
                    <m:sSub>
                      <m:sSubPr>
                        <m:ctrlPr>
                          <a:rPr lang="sr-Latn-RS" sz="3300" b="0" i="1" smtClean="0">
                            <a:latin typeface="Cambria Math"/>
                          </a:rPr>
                        </m:ctrlPr>
                      </m:sSubPr>
                      <m:e>
                        <m:r>
                          <a:rPr lang="sr-Latn-RS" sz="3300" b="0" i="1" smtClean="0">
                            <a:latin typeface="Cambria Math"/>
                          </a:rPr>
                          <m:t>𝐻</m:t>
                        </m:r>
                      </m:e>
                      <m:sub>
                        <m:r>
                          <a:rPr lang="sr-Latn-RS" sz="3300" b="0" i="1" smtClean="0">
                            <a:latin typeface="Cambria Math"/>
                          </a:rPr>
                          <m:t>1</m:t>
                        </m:r>
                      </m:sub>
                    </m:sSub>
                    <m:r>
                      <a:rPr lang="sr-Latn-RS" sz="3300" b="0" i="1" smtClean="0">
                        <a:latin typeface="Cambria Math"/>
                      </a:rPr>
                      <m:t>:</m:t>
                    </m:r>
                    <m:r>
                      <a:rPr lang="sr-Latn-RS" sz="3300" b="0" i="1" smtClean="0">
                        <a:latin typeface="Cambria Math"/>
                      </a:rPr>
                      <m:t>𝑟</m:t>
                    </m:r>
                    <m:r>
                      <a:rPr lang="sr-Latn-RS" sz="3300" b="0" i="1" smtClean="0">
                        <a:latin typeface="Cambria Math"/>
                        <a:ea typeface="Cambria Math"/>
                      </a:rPr>
                      <m:t>≠0 </m:t>
                    </m:r>
                  </m:oMath>
                </a14:m>
                <a:r>
                  <a:rPr lang="sr-Latn-RS" sz="3300" dirty="0">
                    <a:ea typeface="Cambria Math"/>
                  </a:rPr>
                  <a:t>u</a:t>
                </a:r>
                <a:r>
                  <a:rPr lang="sr-Latn-RS" sz="3300" dirty="0" smtClean="0">
                    <a:ea typeface="Cambria Math"/>
                  </a:rPr>
                  <a:t> slučaju da smo izabrali dvostranu kritičnu oblast (Two-tailed).</a:t>
                </a:r>
                <a14:m>
                  <m:oMath xmlns:m="http://schemas.openxmlformats.org/officeDocument/2006/math">
                    <m:r>
                      <a:rPr lang="sr-Latn-RS" sz="3300" i="1" smtClean="0">
                        <a:latin typeface="Cambria Math"/>
                        <a:ea typeface="Cambria Math"/>
                      </a:rPr>
                      <m:t> </m:t>
                    </m:r>
                  </m:oMath>
                </a14:m>
                <a:r>
                  <a:rPr lang="sr-Latn-RS" sz="3300" b="0" dirty="0" smtClean="0">
                    <a:ea typeface="Cambria Math"/>
                  </a:rPr>
                  <a:t>Ukoliko smo izabrali jednostranu kritičnu oblast (One-tailed) alternativna hipoteza je </a:t>
                </a:r>
                <a14:m>
                  <m:oMath xmlns:m="http://schemas.openxmlformats.org/officeDocument/2006/math">
                    <m:sSub>
                      <m:sSubPr>
                        <m:ctrlPr>
                          <a:rPr lang="sr-Latn-RS" sz="3300" i="1">
                            <a:latin typeface="Cambria Math"/>
                          </a:rPr>
                        </m:ctrlPr>
                      </m:sSubPr>
                      <m:e>
                        <m:r>
                          <a:rPr lang="sr-Latn-RS" sz="3300" i="1">
                            <a:latin typeface="Cambria Math"/>
                          </a:rPr>
                          <m:t>𝐻</m:t>
                        </m:r>
                      </m:e>
                      <m:sub>
                        <m:r>
                          <a:rPr lang="sr-Latn-RS" sz="3300" i="1">
                            <a:latin typeface="Cambria Math"/>
                          </a:rPr>
                          <m:t>1</m:t>
                        </m:r>
                      </m:sub>
                    </m:sSub>
                    <m:r>
                      <a:rPr lang="sr-Latn-RS" sz="3300" i="1">
                        <a:latin typeface="Cambria Math"/>
                      </a:rPr>
                      <m:t>:</m:t>
                    </m:r>
                    <m:r>
                      <a:rPr lang="sr-Latn-RS" sz="3300" i="1">
                        <a:latin typeface="Cambria Math"/>
                      </a:rPr>
                      <m:t>𝑟</m:t>
                    </m:r>
                    <m:r>
                      <a:rPr lang="sr-Latn-RS" sz="3300" b="0" i="1" smtClean="0">
                        <a:latin typeface="Cambria Math"/>
                      </a:rPr>
                      <m:t>&gt;</m:t>
                    </m:r>
                    <m:r>
                      <a:rPr lang="sr-Latn-RS" sz="3300" i="1">
                        <a:latin typeface="Cambria Math"/>
                        <a:ea typeface="Cambria Math"/>
                      </a:rPr>
                      <m:t>0</m:t>
                    </m:r>
                  </m:oMath>
                </a14:m>
                <a:r>
                  <a:rPr lang="en-US" sz="3300" dirty="0" smtClean="0">
                    <a:ea typeface="Cambria Math"/>
                  </a:rPr>
                  <a:t> </a:t>
                </a:r>
                <a:r>
                  <a:rPr lang="sr-Latn-RS" sz="3300" dirty="0" smtClean="0">
                    <a:ea typeface="Cambria Math"/>
                  </a:rPr>
                  <a:t>ili </a:t>
                </a:r>
                <a14:m>
                  <m:oMath xmlns:m="http://schemas.openxmlformats.org/officeDocument/2006/math">
                    <m:sSub>
                      <m:sSubPr>
                        <m:ctrlPr>
                          <a:rPr lang="sr-Latn-RS" sz="3300" i="1">
                            <a:latin typeface="Cambria Math"/>
                          </a:rPr>
                        </m:ctrlPr>
                      </m:sSubPr>
                      <m:e>
                        <m:r>
                          <a:rPr lang="sr-Latn-RS" sz="3300" i="1">
                            <a:latin typeface="Cambria Math"/>
                          </a:rPr>
                          <m:t>𝐻</m:t>
                        </m:r>
                      </m:e>
                      <m:sub>
                        <m:r>
                          <a:rPr lang="sr-Latn-RS" sz="3300" i="1">
                            <a:latin typeface="Cambria Math"/>
                          </a:rPr>
                          <m:t>1</m:t>
                        </m:r>
                      </m:sub>
                    </m:sSub>
                    <m:r>
                      <a:rPr lang="sr-Latn-RS" sz="3300" i="1">
                        <a:latin typeface="Cambria Math"/>
                      </a:rPr>
                      <m:t>:</m:t>
                    </m:r>
                    <m:r>
                      <a:rPr lang="sr-Latn-RS" sz="3300" i="1">
                        <a:latin typeface="Cambria Math"/>
                      </a:rPr>
                      <m:t>𝑟</m:t>
                    </m:r>
                    <m:r>
                      <a:rPr lang="sr-Latn-RS" sz="3300" b="0" i="1" smtClean="0">
                        <a:latin typeface="Cambria Math"/>
                      </a:rPr>
                      <m:t>&lt;</m:t>
                    </m:r>
                    <m:r>
                      <a:rPr lang="sr-Latn-RS" sz="3300" i="1">
                        <a:latin typeface="Cambria Math"/>
                        <a:ea typeface="Cambria Math"/>
                      </a:rPr>
                      <m:t>0  </m:t>
                    </m:r>
                  </m:oMath>
                </a14:m>
                <a:endParaRPr lang="sr-Latn-RS" sz="3300" b="0" dirty="0" smtClean="0">
                  <a:ea typeface="Cambria Math"/>
                </a:endParaRPr>
              </a:p>
              <a:p>
                <a:r>
                  <a:rPr lang="sr-Latn-RS" sz="3300" dirty="0" smtClean="0"/>
                  <a:t>Test statistika koja se koristi ima Studentovu t-raspodelu sa </a:t>
                </a:r>
                <a14:m>
                  <m:oMath xmlns:m="http://schemas.openxmlformats.org/officeDocument/2006/math">
                    <m:r>
                      <a:rPr lang="sr-Latn-RS" sz="3300" b="0" i="1" smtClean="0">
                        <a:latin typeface="Cambria Math"/>
                      </a:rPr>
                      <m:t>𝑁</m:t>
                    </m:r>
                    <m:r>
                      <a:rPr lang="sr-Latn-RS" sz="3300" b="0" i="1" smtClean="0">
                        <a:latin typeface="Cambria Math"/>
                      </a:rPr>
                      <m:t>−2</m:t>
                    </m:r>
                  </m:oMath>
                </a14:m>
                <a:r>
                  <a:rPr lang="sr-Latn-RS" sz="3300" dirty="0" smtClean="0"/>
                  <a:t> stepena slobode, gde je </a:t>
                </a:r>
                <a14:m>
                  <m:oMath xmlns:m="http://schemas.openxmlformats.org/officeDocument/2006/math">
                    <m:r>
                      <a:rPr lang="sr-Latn-RS" sz="3300" b="0" i="1" smtClean="0">
                        <a:latin typeface="Cambria Math"/>
                      </a:rPr>
                      <m:t>𝑁</m:t>
                    </m:r>
                  </m:oMath>
                </a14:m>
                <a:r>
                  <a:rPr lang="sr-Latn-RS" sz="3300" dirty="0" smtClean="0"/>
                  <a:t> broj opservacija dat u trećoj vrsti, </a:t>
                </a:r>
                <a:r>
                  <a:rPr lang="en-US" sz="3300" dirty="0" smtClean="0"/>
                  <a:t>a</a:t>
                </a:r>
                <a:r>
                  <a:rPr lang="sr-Latn-RS" sz="3300" dirty="0" smtClean="0"/>
                  <a:t> računa se po formuli</a:t>
                </a:r>
              </a:p>
              <a:p>
                <a:pPr marL="0" indent="0">
                  <a:buNone/>
                </a:pPr>
                <a:r>
                  <a:rPr lang="sr-Latn-RS" dirty="0" smtClean="0"/>
                  <a:t/>
                </a:r>
                <a:br>
                  <a:rPr lang="sr-Latn-RS" dirty="0" smtClean="0"/>
                </a:br>
                <a14:m>
                  <m:oMathPara xmlns:m="http://schemas.openxmlformats.org/officeDocument/2006/math">
                    <m:oMathParaPr>
                      <m:jc m:val="centerGroup"/>
                    </m:oMathParaPr>
                    <m:oMath xmlns:m="http://schemas.openxmlformats.org/officeDocument/2006/math">
                      <m:r>
                        <a:rPr lang="sr-Latn-RS" b="0" i="1" smtClean="0">
                          <a:latin typeface="Cambria Math"/>
                        </a:rPr>
                        <m:t>𝑡</m:t>
                      </m:r>
                      <m:r>
                        <a:rPr lang="sr-Latn-RS" b="0" i="1" smtClean="0">
                          <a:latin typeface="Cambria Math"/>
                        </a:rPr>
                        <m:t>=</m:t>
                      </m:r>
                      <m:r>
                        <a:rPr lang="sr-Latn-RS" b="0" i="1" smtClean="0">
                          <a:latin typeface="Cambria Math"/>
                        </a:rPr>
                        <m:t>𝑟</m:t>
                      </m:r>
                      <m:rad>
                        <m:radPr>
                          <m:degHide m:val="on"/>
                          <m:ctrlPr>
                            <a:rPr lang="sr-Latn-RS" b="0" i="1" smtClean="0">
                              <a:latin typeface="Cambria Math"/>
                            </a:rPr>
                          </m:ctrlPr>
                        </m:radPr>
                        <m:deg/>
                        <m:e>
                          <m:f>
                            <m:fPr>
                              <m:ctrlPr>
                                <a:rPr lang="sr-Latn-RS" b="0" i="1" smtClean="0">
                                  <a:latin typeface="Cambria Math"/>
                                </a:rPr>
                              </m:ctrlPr>
                            </m:fPr>
                            <m:num>
                              <m:r>
                                <a:rPr lang="sr-Latn-RS" b="0" i="1" smtClean="0">
                                  <a:latin typeface="Cambria Math"/>
                                </a:rPr>
                                <m:t>𝑁</m:t>
                              </m:r>
                              <m:r>
                                <a:rPr lang="sr-Latn-RS" b="0" i="1" smtClean="0">
                                  <a:latin typeface="Cambria Math"/>
                                </a:rPr>
                                <m:t>−2</m:t>
                              </m:r>
                            </m:num>
                            <m:den>
                              <m:r>
                                <a:rPr lang="sr-Latn-RS" b="0" i="1" smtClean="0">
                                  <a:latin typeface="Cambria Math"/>
                                </a:rPr>
                                <m:t>1−</m:t>
                              </m:r>
                              <m:sSup>
                                <m:sSupPr>
                                  <m:ctrlPr>
                                    <a:rPr lang="sr-Latn-RS" b="0" i="1" smtClean="0">
                                      <a:latin typeface="Cambria Math"/>
                                    </a:rPr>
                                  </m:ctrlPr>
                                </m:sSupPr>
                                <m:e>
                                  <m:r>
                                    <a:rPr lang="sr-Latn-RS" b="0" i="1" smtClean="0">
                                      <a:latin typeface="Cambria Math"/>
                                    </a:rPr>
                                    <m:t>𝑟</m:t>
                                  </m:r>
                                </m:e>
                                <m:sup>
                                  <m:r>
                                    <a:rPr lang="sr-Latn-RS" b="0" i="1" smtClean="0">
                                      <a:latin typeface="Cambria Math"/>
                                    </a:rPr>
                                    <m:t>2</m:t>
                                  </m:r>
                                </m:sup>
                              </m:sSup>
                            </m:den>
                          </m:f>
                        </m:e>
                      </m:rad>
                    </m:oMath>
                  </m:oMathPara>
                </a14:m>
                <a:r>
                  <a:rPr lang="sr-Latn-RS" dirty="0" smtClean="0"/>
                  <a:t/>
                </a:r>
                <a:br>
                  <a:rPr lang="sr-Latn-RS" dirty="0" smtClean="0"/>
                </a:br>
                <a:endParaRPr lang="sr-Latn-RS" dirty="0" smtClean="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111" t="-2830"/>
                </a:stretch>
              </a:blipFill>
            </p:spPr>
            <p:txBody>
              <a:bodyPr/>
              <a:lstStyle/>
              <a:p>
                <a:r>
                  <a:rPr lang="en-US">
                    <a:noFill/>
                  </a:rPr>
                  <a:t> </a:t>
                </a:r>
              </a:p>
            </p:txBody>
          </p:sp>
        </mc:Fallback>
      </mc:AlternateContent>
    </p:spTree>
    <p:extLst>
      <p:ext uri="{BB962C8B-B14F-4D97-AF65-F5344CB8AC3E}">
        <p14:creationId xmlns:p14="http://schemas.microsoft.com/office/powerpoint/2010/main" val="7595365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Tabela Correlations</a:t>
            </a:r>
            <a:endParaRPr lang="en-US" dirty="0"/>
          </a:p>
        </p:txBody>
      </p:sp>
      <p:sp>
        <p:nvSpPr>
          <p:cNvPr id="3" name="Content Placeholder 2"/>
          <p:cNvSpPr>
            <a:spLocks noGrp="1"/>
          </p:cNvSpPr>
          <p:nvPr>
            <p:ph idx="1"/>
          </p:nvPr>
        </p:nvSpPr>
        <p:spPr>
          <a:xfrm>
            <a:off x="533400" y="1676400"/>
            <a:ext cx="7772400" cy="4525963"/>
          </a:xfrm>
        </p:spPr>
        <p:txBody>
          <a:bodyPr>
            <a:normAutofit/>
          </a:bodyPr>
          <a:lstStyle/>
          <a:p>
            <a:pPr algn="just"/>
            <a:r>
              <a:rPr lang="en-US" sz="2800" dirty="0" smtClean="0"/>
              <a:t>Pored </a:t>
            </a:r>
            <a:r>
              <a:rPr lang="en-US" sz="2800" dirty="0" err="1"/>
              <a:t>koeficijenta</a:t>
            </a:r>
            <a:r>
              <a:rPr lang="en-US" sz="2800" dirty="0"/>
              <a:t> </a:t>
            </a:r>
            <a:r>
              <a:rPr lang="en-US" sz="2800" dirty="0" err="1"/>
              <a:t>korelacije</a:t>
            </a:r>
            <a:r>
              <a:rPr lang="en-US" sz="2800" dirty="0"/>
              <a:t> </a:t>
            </a:r>
            <a:r>
              <a:rPr lang="en-US" sz="2800" dirty="0" err="1"/>
              <a:t>imamo</a:t>
            </a:r>
            <a:r>
              <a:rPr lang="en-US" sz="2800" dirty="0"/>
              <a:t> </a:t>
            </a:r>
            <a:r>
              <a:rPr lang="en-US" sz="2800" dirty="0" err="1"/>
              <a:t>jednu</a:t>
            </a:r>
            <a:r>
              <a:rPr lang="en-US" sz="2800" dirty="0"/>
              <a:t> </a:t>
            </a:r>
            <a:r>
              <a:rPr lang="en-US" sz="2800" dirty="0" err="1"/>
              <a:t>ili</a:t>
            </a:r>
            <a:r>
              <a:rPr lang="en-US" sz="2800" dirty="0"/>
              <a:t> </a:t>
            </a:r>
            <a:r>
              <a:rPr lang="en-US" sz="2800" dirty="0" smtClean="0"/>
              <a:t>dv</a:t>
            </a:r>
            <a:r>
              <a:rPr lang="sr-Latn-RS" sz="2800" dirty="0" smtClean="0"/>
              <a:t>e</a:t>
            </a:r>
            <a:r>
              <a:rPr lang="en-US" sz="2800" dirty="0" smtClean="0"/>
              <a:t> </a:t>
            </a:r>
            <a:r>
              <a:rPr lang="en-US" sz="2800" dirty="0" err="1" smtClean="0"/>
              <a:t>zvezdice</a:t>
            </a:r>
            <a:r>
              <a:rPr lang="en-US" sz="2800" dirty="0"/>
              <a:t>, </a:t>
            </a:r>
            <a:r>
              <a:rPr lang="en-US" sz="2800" dirty="0" err="1"/>
              <a:t>definisane</a:t>
            </a:r>
            <a:r>
              <a:rPr lang="en-US" sz="2800" dirty="0"/>
              <a:t> </a:t>
            </a:r>
            <a:r>
              <a:rPr lang="en-US" sz="2800" dirty="0" err="1"/>
              <a:t>legendom</a:t>
            </a:r>
            <a:r>
              <a:rPr lang="en-US" sz="2800" dirty="0"/>
              <a:t> </a:t>
            </a:r>
            <a:r>
              <a:rPr lang="en-US" sz="2800" dirty="0" err="1"/>
              <a:t>ispod</a:t>
            </a:r>
            <a:r>
              <a:rPr lang="en-US" sz="2800" dirty="0"/>
              <a:t> </a:t>
            </a:r>
            <a:r>
              <a:rPr lang="en-US" sz="2800" dirty="0" err="1" smtClean="0"/>
              <a:t>tabele</a:t>
            </a:r>
            <a:r>
              <a:rPr lang="sr-Latn-RS" sz="2800" dirty="0"/>
              <a:t>.</a:t>
            </a:r>
            <a:r>
              <a:rPr lang="en-US" sz="2800" dirty="0" smtClean="0"/>
              <a:t> </a:t>
            </a:r>
            <a:r>
              <a:rPr lang="sr-Latn-RS" sz="2800" dirty="0" err="1"/>
              <a:t>J</a:t>
            </a:r>
            <a:r>
              <a:rPr lang="en-US" sz="2800" dirty="0" err="1" smtClean="0"/>
              <a:t>edna</a:t>
            </a:r>
            <a:r>
              <a:rPr lang="en-US" sz="2800" dirty="0" smtClean="0"/>
              <a:t> </a:t>
            </a:r>
            <a:r>
              <a:rPr lang="en-US" sz="2800" dirty="0" err="1" smtClean="0"/>
              <a:t>zvezdica</a:t>
            </a:r>
            <a:r>
              <a:rPr lang="en-US" sz="2800" dirty="0" smtClean="0"/>
              <a:t> </a:t>
            </a:r>
            <a:r>
              <a:rPr lang="en-US" sz="2800" dirty="0" err="1"/>
              <a:t>označava</a:t>
            </a:r>
            <a:r>
              <a:rPr lang="en-US" sz="2800" dirty="0"/>
              <a:t> da je </a:t>
            </a:r>
            <a:r>
              <a:rPr lang="en-US" sz="2800" dirty="0" err="1"/>
              <a:t>korelacija</a:t>
            </a:r>
            <a:r>
              <a:rPr lang="en-US" sz="2800" dirty="0"/>
              <a:t> </a:t>
            </a:r>
            <a:r>
              <a:rPr lang="en-US" sz="2800" dirty="0" err="1"/>
              <a:t>statistički</a:t>
            </a:r>
            <a:r>
              <a:rPr lang="en-US" sz="2800" dirty="0"/>
              <a:t> </a:t>
            </a:r>
            <a:r>
              <a:rPr lang="en-US" sz="2800" dirty="0" err="1"/>
              <a:t>značajna</a:t>
            </a:r>
            <a:r>
              <a:rPr lang="en-US" sz="2800" dirty="0"/>
              <a:t> </a:t>
            </a:r>
            <a:r>
              <a:rPr lang="en-US" sz="2800" dirty="0" err="1"/>
              <a:t>uz</a:t>
            </a:r>
            <a:r>
              <a:rPr lang="en-US" sz="2800" dirty="0"/>
              <a:t> </a:t>
            </a:r>
            <a:r>
              <a:rPr lang="en-US" sz="2800" dirty="0" err="1"/>
              <a:t>mogućnost</a:t>
            </a:r>
            <a:r>
              <a:rPr lang="en-US" sz="2800" dirty="0"/>
              <a:t> </a:t>
            </a:r>
            <a:r>
              <a:rPr lang="en-US" sz="2800" dirty="0" err="1"/>
              <a:t>greške</a:t>
            </a:r>
            <a:r>
              <a:rPr lang="en-US" sz="2800" dirty="0"/>
              <a:t> </a:t>
            </a:r>
            <a:r>
              <a:rPr lang="en-US" sz="2800" dirty="0" err="1"/>
              <a:t>od</a:t>
            </a:r>
            <a:r>
              <a:rPr lang="en-US" sz="2800" dirty="0"/>
              <a:t> </a:t>
            </a:r>
            <a:r>
              <a:rPr lang="en-US" sz="2800" dirty="0" smtClean="0"/>
              <a:t>0.05</a:t>
            </a:r>
            <a:r>
              <a:rPr lang="sr-Latn-RS" sz="2800" dirty="0" smtClean="0"/>
              <a:t>,</a:t>
            </a:r>
            <a:r>
              <a:rPr lang="en-US" sz="2800" dirty="0" smtClean="0"/>
              <a:t> </a:t>
            </a:r>
            <a:r>
              <a:rPr lang="en-US" sz="2800" dirty="0"/>
              <a:t>a </a:t>
            </a:r>
            <a:r>
              <a:rPr lang="en-US" sz="2800" dirty="0" err="1" smtClean="0"/>
              <a:t>dve</a:t>
            </a:r>
            <a:r>
              <a:rPr lang="en-US" sz="2800" dirty="0" smtClean="0"/>
              <a:t> </a:t>
            </a:r>
            <a:r>
              <a:rPr lang="en-US" sz="2800" dirty="0"/>
              <a:t>da je </a:t>
            </a:r>
            <a:r>
              <a:rPr lang="en-US" sz="2800" dirty="0" err="1"/>
              <a:t>korelacija</a:t>
            </a:r>
            <a:r>
              <a:rPr lang="en-US" sz="2800" dirty="0"/>
              <a:t> </a:t>
            </a:r>
            <a:r>
              <a:rPr lang="en-US" sz="2800" dirty="0" err="1"/>
              <a:t>statistički</a:t>
            </a:r>
            <a:r>
              <a:rPr lang="en-US" sz="2800" dirty="0"/>
              <a:t> </a:t>
            </a:r>
            <a:r>
              <a:rPr lang="en-US" sz="2800" dirty="0" err="1"/>
              <a:t>značajna</a:t>
            </a:r>
            <a:r>
              <a:rPr lang="en-US" sz="2800" dirty="0"/>
              <a:t> </a:t>
            </a:r>
            <a:r>
              <a:rPr lang="en-US" sz="2800" dirty="0" err="1"/>
              <a:t>uz</a:t>
            </a:r>
            <a:r>
              <a:rPr lang="en-US" sz="2800" dirty="0"/>
              <a:t> </a:t>
            </a:r>
            <a:r>
              <a:rPr lang="en-US" sz="2800" dirty="0" err="1"/>
              <a:t>mogućnost</a:t>
            </a:r>
            <a:r>
              <a:rPr lang="en-US" sz="2800" dirty="0"/>
              <a:t> </a:t>
            </a:r>
            <a:r>
              <a:rPr lang="en-US" sz="2800" dirty="0" err="1"/>
              <a:t>greške</a:t>
            </a:r>
            <a:r>
              <a:rPr lang="en-US" sz="2800" dirty="0"/>
              <a:t> od </a:t>
            </a:r>
            <a:r>
              <a:rPr lang="en-US" sz="2800" dirty="0" smtClean="0"/>
              <a:t>0.01</a:t>
            </a:r>
            <a:endParaRPr lang="sr-Latn-RS" sz="2800" dirty="0" smtClean="0"/>
          </a:p>
          <a:p>
            <a:pPr algn="just"/>
            <a:r>
              <a:rPr lang="sr-Latn-RS" sz="2800" dirty="0" smtClean="0"/>
              <a:t>U našem slučaju p-vrednost je 0.000... pa nultu hipotezu odbacujemo za bilo koji nivo značajnosti</a:t>
            </a:r>
          </a:p>
          <a:p>
            <a:pPr algn="just"/>
            <a:endParaRPr lang="en-US" sz="2700" dirty="0"/>
          </a:p>
        </p:txBody>
      </p:sp>
    </p:spTree>
    <p:extLst>
      <p:ext uri="{BB962C8B-B14F-4D97-AF65-F5344CB8AC3E}">
        <p14:creationId xmlns:p14="http://schemas.microsoft.com/office/powerpoint/2010/main" val="34557552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457200"/>
            <a:ext cx="8305800" cy="5668963"/>
          </a:xfrm>
        </p:spPr>
        <p:txBody>
          <a:bodyPr>
            <a:normAutofit/>
          </a:bodyPr>
          <a:lstStyle/>
          <a:p>
            <a:r>
              <a:rPr lang="en-US" sz="2800" dirty="0" smtClean="0"/>
              <a:t>U </a:t>
            </a:r>
            <a:r>
              <a:rPr lang="en-US" sz="2800" dirty="0" err="1" smtClean="0"/>
              <a:t>kartici</a:t>
            </a:r>
            <a:r>
              <a:rPr lang="en-US" sz="2800" dirty="0" smtClean="0"/>
              <a:t> </a:t>
            </a:r>
            <a:r>
              <a:rPr lang="en-US" sz="2800" i="1" dirty="0" smtClean="0"/>
              <a:t>Options</a:t>
            </a:r>
            <a:r>
              <a:rPr lang="en-US" sz="2800" dirty="0" smtClean="0"/>
              <a:t> </a:t>
            </a:r>
            <a:r>
              <a:rPr lang="en-US" sz="2800" dirty="0" err="1" smtClean="0"/>
              <a:t>moguće</a:t>
            </a:r>
            <a:r>
              <a:rPr lang="en-US" sz="2800" dirty="0" smtClean="0"/>
              <a:t> je </a:t>
            </a:r>
            <a:r>
              <a:rPr lang="en-US" sz="2800" dirty="0" err="1" smtClean="0"/>
              <a:t>čekirati</a:t>
            </a:r>
            <a:r>
              <a:rPr lang="en-US" sz="2800" dirty="0" smtClean="0"/>
              <a:t> </a:t>
            </a:r>
            <a:r>
              <a:rPr lang="en-US" sz="2800" dirty="0" err="1" smtClean="0"/>
              <a:t>i</a:t>
            </a:r>
            <a:r>
              <a:rPr lang="en-US" sz="2800" dirty="0" smtClean="0"/>
              <a:t> </a:t>
            </a:r>
            <a:r>
              <a:rPr lang="en-US" sz="2800" i="1" dirty="0" smtClean="0"/>
              <a:t>Cross-product deviations and </a:t>
            </a:r>
            <a:r>
              <a:rPr lang="en-US" sz="2800" i="1" dirty="0" err="1" smtClean="0"/>
              <a:t>covariances</a:t>
            </a:r>
            <a:r>
              <a:rPr lang="en-US" sz="2800" dirty="0" smtClean="0"/>
              <a:t> </a:t>
            </a:r>
            <a:r>
              <a:rPr lang="en-US" sz="2800" dirty="0" err="1" smtClean="0"/>
              <a:t>čime</a:t>
            </a:r>
            <a:r>
              <a:rPr lang="en-US" sz="2800" dirty="0" smtClean="0"/>
              <a:t> </a:t>
            </a:r>
            <a:r>
              <a:rPr lang="en-US" sz="2800" dirty="0" err="1" smtClean="0"/>
              <a:t>dobijamo</a:t>
            </a:r>
            <a:r>
              <a:rPr lang="en-US" sz="2800" dirty="0" smtClean="0"/>
              <a:t> </a:t>
            </a:r>
            <a:r>
              <a:rPr lang="en-US" sz="2800" dirty="0" err="1" smtClean="0"/>
              <a:t>dodatak</a:t>
            </a:r>
            <a:r>
              <a:rPr lang="en-US" sz="2800" dirty="0" smtClean="0"/>
              <a:t> u </a:t>
            </a:r>
            <a:r>
              <a:rPr lang="en-US" sz="2800" dirty="0" err="1" smtClean="0"/>
              <a:t>tabeli</a:t>
            </a:r>
            <a:r>
              <a:rPr lang="en-US" sz="2800" dirty="0" smtClean="0"/>
              <a:t> </a:t>
            </a:r>
            <a:r>
              <a:rPr lang="en-US" sz="2800" i="1" dirty="0" smtClean="0"/>
              <a:t>Correlations</a:t>
            </a:r>
            <a:endParaRPr lang="en-US" sz="2800" i="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2133600"/>
            <a:ext cx="6388799" cy="4334310"/>
          </a:xfrm>
          <a:prstGeom prst="rect">
            <a:avLst/>
          </a:prstGeom>
        </p:spPr>
      </p:pic>
    </p:spTree>
    <p:extLst>
      <p:ext uri="{BB962C8B-B14F-4D97-AF65-F5344CB8AC3E}">
        <p14:creationId xmlns:p14="http://schemas.microsoft.com/office/powerpoint/2010/main" val="40616755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7772400" cy="1066799"/>
          </a:xfrm>
          <a:ln>
            <a:noFill/>
          </a:ln>
          <a:effectLst>
            <a:outerShdw blurRad="50800" dist="38100" dir="8100000" algn="tr" rotWithShape="0">
              <a:prstClr val="black">
                <a:alpha val="40000"/>
              </a:prstClr>
            </a:outerShdw>
          </a:effectLst>
        </p:spPr>
        <p:txBody>
          <a:bodyPr/>
          <a:lstStyle/>
          <a:p>
            <a:r>
              <a:rPr lang="sr-Latn-RS" dirty="0" smtClean="0"/>
              <a:t>Korelacija</a:t>
            </a:r>
            <a:endParaRPr lang="en-US" dirty="0"/>
          </a:p>
        </p:txBody>
      </p:sp>
      <p:sp>
        <p:nvSpPr>
          <p:cNvPr id="3" name="Subtitle 2"/>
          <p:cNvSpPr>
            <a:spLocks noGrp="1"/>
          </p:cNvSpPr>
          <p:nvPr>
            <p:ph type="subTitle" idx="1"/>
          </p:nvPr>
        </p:nvSpPr>
        <p:spPr>
          <a:xfrm>
            <a:off x="685800" y="1600200"/>
            <a:ext cx="7696200" cy="4648200"/>
          </a:xfrm>
        </p:spPr>
        <p:txBody>
          <a:bodyPr>
            <a:normAutofit/>
          </a:bodyPr>
          <a:lstStyle/>
          <a:p>
            <a:pPr marL="457200" indent="-457200" algn="l">
              <a:buFont typeface="Arial" pitchFamily="34" charset="0"/>
              <a:buChar char="•"/>
            </a:pPr>
            <a:r>
              <a:rPr lang="sr-Latn-RS" sz="2800" dirty="0" smtClean="0">
                <a:solidFill>
                  <a:schemeClr val="tx1"/>
                </a:solidFill>
              </a:rPr>
              <a:t>Stepen veze između promenljivih koje se posmatraju se </a:t>
            </a:r>
            <a:r>
              <a:rPr lang="en-US" sz="2800" dirty="0" err="1" smtClean="0">
                <a:solidFill>
                  <a:schemeClr val="tx1"/>
                </a:solidFill>
              </a:rPr>
              <a:t>ispituje</a:t>
            </a:r>
            <a:r>
              <a:rPr lang="sr-Latn-RS" sz="2800" dirty="0" smtClean="0">
                <a:solidFill>
                  <a:schemeClr val="tx1"/>
                </a:solidFill>
              </a:rPr>
              <a:t> korelacionom analizom.</a:t>
            </a:r>
          </a:p>
          <a:p>
            <a:pPr marL="457200" indent="-457200" algn="l">
              <a:buFont typeface="Arial" pitchFamily="34" charset="0"/>
              <a:buChar char="•"/>
            </a:pPr>
            <a:r>
              <a:rPr lang="sr-Latn-RS" sz="2800" dirty="0" smtClean="0">
                <a:solidFill>
                  <a:schemeClr val="tx1"/>
                </a:solidFill>
              </a:rPr>
              <a:t>Mera korelacije se izražava koeficijentom korelacije koji uzima vrednosti u intervalu</a:t>
            </a:r>
            <a:r>
              <a:rPr lang="sr-Latn-RS" sz="2800" dirty="0">
                <a:solidFill>
                  <a:schemeClr val="tx1"/>
                </a:solidFill>
              </a:rPr>
              <a:t> </a:t>
            </a:r>
            <a:r>
              <a:rPr lang="en-US" sz="2800" dirty="0" smtClean="0">
                <a:solidFill>
                  <a:schemeClr val="tx1"/>
                </a:solidFill>
              </a:rPr>
              <a:t>[-1, 1].</a:t>
            </a:r>
          </a:p>
          <a:p>
            <a:pPr marL="457200" indent="-457200" algn="l">
              <a:buFont typeface="Arial" pitchFamily="34" charset="0"/>
              <a:buChar char="•"/>
            </a:pPr>
            <a:r>
              <a:rPr lang="sr-Latn-RS" sz="2800" dirty="0" smtClean="0">
                <a:solidFill>
                  <a:schemeClr val="tx1"/>
                </a:solidFill>
              </a:rPr>
              <a:t>Korelacija se može podeliti prema:</a:t>
            </a:r>
            <a:br>
              <a:rPr lang="sr-Latn-RS" sz="2800" dirty="0" smtClean="0">
                <a:solidFill>
                  <a:schemeClr val="tx1"/>
                </a:solidFill>
              </a:rPr>
            </a:br>
            <a:r>
              <a:rPr lang="sr-Latn-RS" sz="2800" dirty="0" smtClean="0">
                <a:solidFill>
                  <a:schemeClr val="tx1"/>
                </a:solidFill>
              </a:rPr>
              <a:t>	- smeru (pozitivna ili negativna)</a:t>
            </a:r>
            <a:br>
              <a:rPr lang="sr-Latn-RS" sz="2800" dirty="0" smtClean="0">
                <a:solidFill>
                  <a:schemeClr val="tx1"/>
                </a:solidFill>
              </a:rPr>
            </a:br>
            <a:r>
              <a:rPr lang="sr-Latn-RS" sz="2800" dirty="0" smtClean="0">
                <a:solidFill>
                  <a:schemeClr val="tx1"/>
                </a:solidFill>
              </a:rPr>
              <a:t>	- broju posmatranih promenljivih (prosta ili   </a:t>
            </a:r>
            <a:br>
              <a:rPr lang="sr-Latn-RS" sz="2800" dirty="0" smtClean="0">
                <a:solidFill>
                  <a:schemeClr val="tx1"/>
                </a:solidFill>
              </a:rPr>
            </a:br>
            <a:r>
              <a:rPr lang="sr-Latn-RS" sz="2800" dirty="0" smtClean="0">
                <a:solidFill>
                  <a:schemeClr val="tx1"/>
                </a:solidFill>
              </a:rPr>
              <a:t>         višestruka)</a:t>
            </a:r>
            <a:br>
              <a:rPr lang="sr-Latn-RS" sz="2800" dirty="0" smtClean="0">
                <a:solidFill>
                  <a:schemeClr val="tx1"/>
                </a:solidFill>
              </a:rPr>
            </a:br>
            <a:r>
              <a:rPr lang="sr-Latn-RS" sz="2800" dirty="0" smtClean="0">
                <a:solidFill>
                  <a:schemeClr val="tx1"/>
                </a:solidFill>
              </a:rPr>
              <a:t>	- obliku veza (linearna ili nelinearna).</a:t>
            </a:r>
          </a:p>
        </p:txBody>
      </p:sp>
    </p:spTree>
    <p:extLst>
      <p:ext uri="{BB962C8B-B14F-4D97-AF65-F5344CB8AC3E}">
        <p14:creationId xmlns:p14="http://schemas.microsoft.com/office/powerpoint/2010/main" val="7944893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609600"/>
                <a:ext cx="8229600" cy="5516563"/>
              </a:xfrm>
            </p:spPr>
            <p:txBody>
              <a:bodyPr>
                <a:normAutofit lnSpcReduction="10000"/>
              </a:bodyPr>
              <a:lstStyle/>
              <a:p>
                <a:r>
                  <a:rPr lang="en-US" sz="2800" dirty="0" smtClean="0"/>
                  <a:t>Sum of Cross-products (</a:t>
                </a:r>
                <a:r>
                  <a:rPr lang="en-US" sz="2800" dirty="0" err="1" smtClean="0"/>
                  <a:t>za</a:t>
                </a:r>
                <a:r>
                  <a:rPr lang="en-US" sz="2800" dirty="0" smtClean="0"/>
                  <a:t> </a:t>
                </a:r>
                <a:r>
                  <a:rPr lang="en-US" sz="2800" dirty="0" err="1" smtClean="0"/>
                  <a:t>različita</a:t>
                </a:r>
                <a:r>
                  <a:rPr lang="en-US" sz="2800" dirty="0" smtClean="0"/>
                  <a:t> </a:t>
                </a:r>
                <a:r>
                  <a:rPr lang="en-US" sz="2800" dirty="0" err="1" smtClean="0"/>
                  <a:t>obeležja</a:t>
                </a:r>
                <a:r>
                  <a:rPr lang="en-US" sz="2800" dirty="0" smtClean="0"/>
                  <a:t>)</a:t>
                </a:r>
                <a:r>
                  <a:rPr lang="en-US" dirty="0"/>
                  <a:t/>
                </a:r>
                <a:br>
                  <a:rPr lang="en-US" dirty="0"/>
                </a:br>
                <a14:m>
                  <m:oMath xmlns:m="http://schemas.openxmlformats.org/officeDocument/2006/math">
                    <m:nary>
                      <m:naryPr>
                        <m:chr m:val="∑"/>
                        <m:ctrlPr>
                          <a:rPr lang="en-US" sz="2400" i="1">
                            <a:latin typeface="Cambria Math"/>
                          </a:rPr>
                        </m:ctrlPr>
                      </m:naryPr>
                      <m:sub>
                        <m:r>
                          <m:rPr>
                            <m:brk m:alnAt="23"/>
                          </m:rPr>
                          <a:rPr lang="en-US" sz="2400" i="1">
                            <a:latin typeface="Cambria Math" panose="02040503050406030204" pitchFamily="18" charset="0"/>
                          </a:rPr>
                          <m:t>𝑖</m:t>
                        </m:r>
                        <m:r>
                          <a:rPr lang="en-US" sz="2400" i="1">
                            <a:latin typeface="Cambria Math" panose="02040503050406030204" pitchFamily="18" charset="0"/>
                          </a:rPr>
                          <m:t>=1</m:t>
                        </m:r>
                      </m:sub>
                      <m:sup>
                        <m:r>
                          <a:rPr lang="en-US" sz="2400" i="1">
                            <a:latin typeface="Cambria Math" panose="02040503050406030204" pitchFamily="18" charset="0"/>
                          </a:rPr>
                          <m:t>𝑁</m:t>
                        </m:r>
                      </m:sup>
                      <m:e>
                        <m:r>
                          <a:rPr lang="en-US" sz="2400" i="1">
                            <a:latin typeface="Cambria Math" panose="02040503050406030204" pitchFamily="18" charset="0"/>
                          </a:rPr>
                          <m:t>(</m:t>
                        </m:r>
                        <m:sSub>
                          <m:sSubPr>
                            <m:ctrlPr>
                              <a:rPr lang="en-US" sz="2400" i="1">
                                <a:latin typeface="Cambria Math"/>
                              </a:rPr>
                            </m:ctrlPr>
                          </m:sSubPr>
                          <m:e>
                            <m:r>
                              <a:rPr lang="en-US" sz="2400" i="1">
                                <a:latin typeface="Cambria Math" panose="02040503050406030204" pitchFamily="18" charset="0"/>
                              </a:rPr>
                              <m:t>𝑥</m:t>
                            </m:r>
                          </m:e>
                          <m:sub>
                            <m:r>
                              <a:rPr lang="en-US" sz="2400" i="1">
                                <a:latin typeface="Cambria Math" panose="02040503050406030204" pitchFamily="18" charset="0"/>
                              </a:rPr>
                              <m:t>𝑖</m:t>
                            </m:r>
                          </m:sub>
                        </m:sSub>
                        <m:r>
                          <a:rPr lang="en-US" sz="2400" i="1">
                            <a:latin typeface="Cambria Math" panose="02040503050406030204" pitchFamily="18" charset="0"/>
                          </a:rPr>
                          <m:t>−</m:t>
                        </m:r>
                        <m:sSub>
                          <m:sSubPr>
                            <m:ctrlPr>
                              <a:rPr lang="en-US" sz="2400" i="1">
                                <a:latin typeface="Cambria Math"/>
                              </a:rPr>
                            </m:ctrlPr>
                          </m:sSubPr>
                          <m:e>
                            <m:acc>
                              <m:accPr>
                                <m:chr m:val="̅"/>
                                <m:ctrlPr>
                                  <a:rPr lang="en-US" sz="2400" i="1">
                                    <a:latin typeface="Cambria Math"/>
                                  </a:rPr>
                                </m:ctrlPr>
                              </m:accPr>
                              <m:e>
                                <m:r>
                                  <a:rPr lang="en-US" sz="2400" i="1">
                                    <a:latin typeface="Cambria Math" panose="02040503050406030204" pitchFamily="18" charset="0"/>
                                  </a:rPr>
                                  <m:t>𝑥</m:t>
                                </m:r>
                              </m:e>
                            </m:acc>
                          </m:e>
                          <m:sub>
                            <m:r>
                              <a:rPr lang="en-US" sz="2400" i="1">
                                <a:latin typeface="Cambria Math" panose="02040503050406030204" pitchFamily="18" charset="0"/>
                              </a:rPr>
                              <m:t>𝑁</m:t>
                            </m:r>
                          </m:sub>
                        </m:sSub>
                        <m:r>
                          <a:rPr lang="en-US" sz="2400" i="1">
                            <a:latin typeface="Cambria Math" panose="02040503050406030204" pitchFamily="18" charset="0"/>
                          </a:rPr>
                          <m:t>)(</m:t>
                        </m:r>
                        <m:sSub>
                          <m:sSubPr>
                            <m:ctrlPr>
                              <a:rPr lang="en-US" sz="2400" i="1">
                                <a:latin typeface="Cambria Math"/>
                              </a:rPr>
                            </m:ctrlPr>
                          </m:sSubPr>
                          <m:e>
                            <m:r>
                              <a:rPr lang="en-US" sz="2400" i="1">
                                <a:latin typeface="Cambria Math" panose="02040503050406030204" pitchFamily="18" charset="0"/>
                              </a:rPr>
                              <m:t>𝑦</m:t>
                            </m:r>
                          </m:e>
                          <m:sub>
                            <m:r>
                              <a:rPr lang="en-US" sz="2400" i="1">
                                <a:latin typeface="Cambria Math" panose="02040503050406030204" pitchFamily="18" charset="0"/>
                              </a:rPr>
                              <m:t>𝑖</m:t>
                            </m:r>
                          </m:sub>
                        </m:sSub>
                        <m:r>
                          <a:rPr lang="en-US" sz="2400" i="1">
                            <a:latin typeface="Cambria Math" panose="02040503050406030204" pitchFamily="18" charset="0"/>
                          </a:rPr>
                          <m:t>−</m:t>
                        </m:r>
                        <m:sSub>
                          <m:sSubPr>
                            <m:ctrlPr>
                              <a:rPr lang="en-US" sz="2400" i="1">
                                <a:latin typeface="Cambria Math"/>
                              </a:rPr>
                            </m:ctrlPr>
                          </m:sSubPr>
                          <m:e>
                            <m:acc>
                              <m:accPr>
                                <m:chr m:val="̅"/>
                                <m:ctrlPr>
                                  <a:rPr lang="en-US" sz="2400" i="1">
                                    <a:latin typeface="Cambria Math"/>
                                  </a:rPr>
                                </m:ctrlPr>
                              </m:accPr>
                              <m:e>
                                <m:r>
                                  <a:rPr lang="en-US" sz="2400" i="1">
                                    <a:latin typeface="Cambria Math" panose="02040503050406030204" pitchFamily="18" charset="0"/>
                                  </a:rPr>
                                  <m:t>𝑦</m:t>
                                </m:r>
                              </m:e>
                            </m:acc>
                          </m:e>
                          <m:sub>
                            <m:r>
                              <a:rPr lang="en-US" sz="2400" i="1">
                                <a:latin typeface="Cambria Math" panose="02040503050406030204" pitchFamily="18" charset="0"/>
                              </a:rPr>
                              <m:t>𝑁</m:t>
                            </m:r>
                          </m:sub>
                        </m:sSub>
                        <m:r>
                          <a:rPr lang="en-US" sz="2400" i="1">
                            <a:latin typeface="Cambria Math" panose="02040503050406030204" pitchFamily="18" charset="0"/>
                          </a:rPr>
                          <m:t>)</m:t>
                        </m:r>
                      </m:e>
                    </m:nary>
                  </m:oMath>
                </a14:m>
                <a:endParaRPr lang="en-US" sz="2400" dirty="0" smtClean="0"/>
              </a:p>
              <a:p>
                <a:r>
                  <a:rPr lang="en-US" sz="2800" dirty="0" smtClean="0"/>
                  <a:t>Sum of Squares (</a:t>
                </a:r>
                <a:r>
                  <a:rPr lang="en-US" sz="2800" dirty="0" err="1" smtClean="0"/>
                  <a:t>za</a:t>
                </a:r>
                <a:r>
                  <a:rPr lang="en-US" sz="2800" dirty="0" smtClean="0"/>
                  <a:t> </a:t>
                </a:r>
                <a:r>
                  <a:rPr lang="en-US" sz="2800" dirty="0" err="1" smtClean="0"/>
                  <a:t>ista</a:t>
                </a:r>
                <a:r>
                  <a:rPr lang="en-US" sz="2800" dirty="0" smtClean="0"/>
                  <a:t> </a:t>
                </a:r>
                <a:r>
                  <a:rPr lang="en-US" sz="2800" dirty="0" err="1" smtClean="0"/>
                  <a:t>obeležja</a:t>
                </a:r>
                <a:r>
                  <a:rPr lang="en-US" sz="2800" dirty="0" smtClean="0"/>
                  <a:t>)</a:t>
                </a:r>
                <a:r>
                  <a:rPr lang="en-US" dirty="0" smtClean="0"/>
                  <a:t/>
                </a:r>
                <a:br>
                  <a:rPr lang="en-US" dirty="0" smtClean="0"/>
                </a:br>
                <a14:m>
                  <m:oMath xmlns:m="http://schemas.openxmlformats.org/officeDocument/2006/math">
                    <m:nary>
                      <m:naryPr>
                        <m:chr m:val="∑"/>
                        <m:ctrlPr>
                          <a:rPr lang="en-US" sz="2400" i="1">
                            <a:latin typeface="Cambria Math"/>
                          </a:rPr>
                        </m:ctrlPr>
                      </m:naryPr>
                      <m:sub>
                        <m:r>
                          <m:rPr>
                            <m:brk m:alnAt="23"/>
                          </m:rPr>
                          <a:rPr lang="en-US" sz="2400" i="1">
                            <a:latin typeface="Cambria Math" panose="02040503050406030204" pitchFamily="18" charset="0"/>
                          </a:rPr>
                          <m:t>𝑖</m:t>
                        </m:r>
                        <m:r>
                          <a:rPr lang="en-US" sz="2400" i="1">
                            <a:latin typeface="Cambria Math" panose="02040503050406030204" pitchFamily="18" charset="0"/>
                          </a:rPr>
                          <m:t>=1</m:t>
                        </m:r>
                      </m:sub>
                      <m:sup>
                        <m:r>
                          <a:rPr lang="en-US" sz="2400" i="1">
                            <a:latin typeface="Cambria Math" panose="02040503050406030204" pitchFamily="18" charset="0"/>
                          </a:rPr>
                          <m:t>𝑁</m:t>
                        </m:r>
                      </m:sup>
                      <m:e>
                        <m:sSup>
                          <m:sSupPr>
                            <m:ctrlPr>
                              <a:rPr lang="en-US" sz="2400" b="0" i="1" smtClean="0">
                                <a:latin typeface="Cambria Math"/>
                              </a:rPr>
                            </m:ctrlPr>
                          </m:sSupPr>
                          <m:e>
                            <m:d>
                              <m:dPr>
                                <m:ctrlPr>
                                  <a:rPr lang="en-US" sz="2400" i="1">
                                    <a:latin typeface="Cambria Math"/>
                                  </a:rPr>
                                </m:ctrlPr>
                              </m:dPr>
                              <m:e>
                                <m:sSub>
                                  <m:sSubPr>
                                    <m:ctrlPr>
                                      <a:rPr lang="en-US" sz="2400" i="1">
                                        <a:latin typeface="Cambria Math"/>
                                      </a:rPr>
                                    </m:ctrlPr>
                                  </m:sSubPr>
                                  <m:e>
                                    <m:r>
                                      <a:rPr lang="en-US" sz="2400" i="1">
                                        <a:latin typeface="Cambria Math" panose="02040503050406030204" pitchFamily="18" charset="0"/>
                                      </a:rPr>
                                      <m:t>𝑥</m:t>
                                    </m:r>
                                  </m:e>
                                  <m:sub>
                                    <m:r>
                                      <a:rPr lang="en-US" sz="2400" i="1">
                                        <a:latin typeface="Cambria Math" panose="02040503050406030204" pitchFamily="18" charset="0"/>
                                      </a:rPr>
                                      <m:t>𝑖</m:t>
                                    </m:r>
                                  </m:sub>
                                </m:sSub>
                                <m:r>
                                  <a:rPr lang="en-US" sz="2400" i="1">
                                    <a:latin typeface="Cambria Math" panose="02040503050406030204" pitchFamily="18" charset="0"/>
                                  </a:rPr>
                                  <m:t>−</m:t>
                                </m:r>
                                <m:sSub>
                                  <m:sSubPr>
                                    <m:ctrlPr>
                                      <a:rPr lang="en-US" sz="2400" i="1">
                                        <a:latin typeface="Cambria Math"/>
                                      </a:rPr>
                                    </m:ctrlPr>
                                  </m:sSubPr>
                                  <m:e>
                                    <m:acc>
                                      <m:accPr>
                                        <m:chr m:val="̅"/>
                                        <m:ctrlPr>
                                          <a:rPr lang="en-US" sz="2400" i="1">
                                            <a:latin typeface="Cambria Math"/>
                                          </a:rPr>
                                        </m:ctrlPr>
                                      </m:accPr>
                                      <m:e>
                                        <m:r>
                                          <a:rPr lang="en-US" sz="2400" i="1">
                                            <a:latin typeface="Cambria Math" panose="02040503050406030204" pitchFamily="18" charset="0"/>
                                          </a:rPr>
                                          <m:t>𝑥</m:t>
                                        </m:r>
                                      </m:e>
                                    </m:acc>
                                  </m:e>
                                  <m:sub>
                                    <m:r>
                                      <a:rPr lang="en-US" sz="2400" i="1">
                                        <a:latin typeface="Cambria Math" panose="02040503050406030204" pitchFamily="18" charset="0"/>
                                      </a:rPr>
                                      <m:t>𝑁</m:t>
                                    </m:r>
                                  </m:sub>
                                </m:sSub>
                              </m:e>
                            </m:d>
                          </m:e>
                          <m:sup>
                            <m:r>
                              <a:rPr lang="en-US" sz="2400" b="0" i="1" smtClean="0">
                                <a:latin typeface="Cambria Math" panose="02040503050406030204" pitchFamily="18" charset="0"/>
                              </a:rPr>
                              <m:t>2</m:t>
                            </m:r>
                          </m:sup>
                        </m:sSup>
                        <m:r>
                          <a:rPr lang="en-US" sz="2400" i="1" smtClean="0">
                            <a:latin typeface="Cambria Math" panose="02040503050406030204" pitchFamily="18" charset="0"/>
                          </a:rPr>
                          <m:t> </m:t>
                        </m:r>
                      </m:e>
                    </m:nary>
                  </m:oMath>
                </a14:m>
                <a:endParaRPr lang="en-US" sz="2400" dirty="0" smtClean="0"/>
              </a:p>
              <a:p>
                <a:r>
                  <a:rPr lang="en-US" sz="2800" dirty="0" smtClean="0"/>
                  <a:t>Covariance</a:t>
                </a:r>
                <a:r>
                  <a:rPr lang="en-US" dirty="0" smtClean="0"/>
                  <a:t/>
                </a:r>
                <a:br>
                  <a:rPr lang="en-US" dirty="0" smtClean="0"/>
                </a:br>
                <a14:m>
                  <m:oMath xmlns:m="http://schemas.openxmlformats.org/officeDocument/2006/math">
                    <m:f>
                      <m:fPr>
                        <m:ctrlPr>
                          <a:rPr lang="en-US" sz="2400" b="0" i="1" smtClean="0">
                            <a:latin typeface="Cambria Math"/>
                            <a:ea typeface="Cambria Math" panose="02040503050406030204" pitchFamily="18" charset="0"/>
                          </a:rPr>
                        </m:ctrlPr>
                      </m:fPr>
                      <m:num>
                        <m:nary>
                          <m:naryPr>
                            <m:chr m:val="∑"/>
                            <m:ctrlPr>
                              <a:rPr lang="en-US" sz="2400" i="1">
                                <a:latin typeface="Cambria Math"/>
                                <a:ea typeface="Cambria Math" panose="02040503050406030204" pitchFamily="18" charset="0"/>
                              </a:rPr>
                            </m:ctrlPr>
                          </m:naryPr>
                          <m:sub>
                            <m:r>
                              <m:rPr>
                                <m:brk m:alnAt="23"/>
                              </m:rPr>
                              <a:rPr lang="en-US" sz="2400" i="1">
                                <a:latin typeface="Cambria Math" panose="02040503050406030204" pitchFamily="18" charset="0"/>
                                <a:ea typeface="Cambria Math" panose="02040503050406030204" pitchFamily="18" charset="0"/>
                              </a:rPr>
                              <m:t>𝑖</m:t>
                            </m:r>
                            <m:r>
                              <a:rPr lang="en-US" sz="2400" i="1">
                                <a:latin typeface="Cambria Math" panose="02040503050406030204" pitchFamily="18" charset="0"/>
                                <a:ea typeface="Cambria Math" panose="02040503050406030204" pitchFamily="18" charset="0"/>
                              </a:rPr>
                              <m:t>=1</m:t>
                            </m:r>
                          </m:sub>
                          <m:sup>
                            <m:r>
                              <a:rPr lang="en-US" sz="2400" i="1">
                                <a:latin typeface="Cambria Math" panose="02040503050406030204" pitchFamily="18" charset="0"/>
                                <a:ea typeface="Cambria Math" panose="02040503050406030204" pitchFamily="18" charset="0"/>
                              </a:rPr>
                              <m:t>𝑁</m:t>
                            </m:r>
                          </m:sup>
                          <m:e>
                            <m:d>
                              <m:dPr>
                                <m:ctrlPr>
                                  <a:rPr lang="en-US" sz="2400" i="1">
                                    <a:latin typeface="Cambria Math"/>
                                    <a:ea typeface="Cambria Math" panose="02040503050406030204" pitchFamily="18" charset="0"/>
                                  </a:rPr>
                                </m:ctrlPr>
                              </m:dPr>
                              <m:e>
                                <m:sSub>
                                  <m:sSubPr>
                                    <m:ctrlPr>
                                      <a:rPr lang="en-US" sz="2400" i="1">
                                        <a:latin typeface="Cambria Math"/>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𝑥</m:t>
                                    </m:r>
                                  </m:e>
                                  <m:sub>
                                    <m:r>
                                      <a:rPr lang="en-US" sz="2400" i="1">
                                        <a:latin typeface="Cambria Math" panose="02040503050406030204" pitchFamily="18" charset="0"/>
                                        <a:ea typeface="Cambria Math" panose="02040503050406030204" pitchFamily="18" charset="0"/>
                                      </a:rPr>
                                      <m:t>𝑖</m:t>
                                    </m:r>
                                  </m:sub>
                                </m:sSub>
                                <m:r>
                                  <a:rPr lang="en-US" sz="2400" i="1">
                                    <a:latin typeface="Cambria Math" panose="02040503050406030204" pitchFamily="18" charset="0"/>
                                    <a:ea typeface="Cambria Math" panose="02040503050406030204" pitchFamily="18" charset="0"/>
                                  </a:rPr>
                                  <m:t>−</m:t>
                                </m:r>
                                <m:sSub>
                                  <m:sSubPr>
                                    <m:ctrlPr>
                                      <a:rPr lang="en-US" sz="2400" i="1">
                                        <a:latin typeface="Cambria Math"/>
                                        <a:ea typeface="Cambria Math" panose="02040503050406030204" pitchFamily="18" charset="0"/>
                                      </a:rPr>
                                    </m:ctrlPr>
                                  </m:sSubPr>
                                  <m:e>
                                    <m:acc>
                                      <m:accPr>
                                        <m:chr m:val="̅"/>
                                        <m:ctrlPr>
                                          <a:rPr lang="en-US" sz="2400" i="1">
                                            <a:latin typeface="Cambria Math"/>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𝑥</m:t>
                                        </m:r>
                                      </m:e>
                                    </m:acc>
                                  </m:e>
                                  <m:sub>
                                    <m:r>
                                      <a:rPr lang="en-US" sz="2400" i="1">
                                        <a:latin typeface="Cambria Math" panose="02040503050406030204" pitchFamily="18" charset="0"/>
                                        <a:ea typeface="Cambria Math" panose="02040503050406030204" pitchFamily="18" charset="0"/>
                                      </a:rPr>
                                      <m:t>𝑁</m:t>
                                    </m:r>
                                  </m:sub>
                                </m:sSub>
                              </m:e>
                            </m:d>
                            <m:d>
                              <m:dPr>
                                <m:ctrlPr>
                                  <a:rPr lang="en-US" sz="2400" i="1">
                                    <a:latin typeface="Cambria Math"/>
                                    <a:ea typeface="Cambria Math" panose="02040503050406030204" pitchFamily="18" charset="0"/>
                                  </a:rPr>
                                </m:ctrlPr>
                              </m:dPr>
                              <m:e>
                                <m:sSub>
                                  <m:sSubPr>
                                    <m:ctrlPr>
                                      <a:rPr lang="en-US" sz="2400" i="1">
                                        <a:latin typeface="Cambria Math"/>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𝑦</m:t>
                                    </m:r>
                                  </m:e>
                                  <m:sub>
                                    <m:r>
                                      <a:rPr lang="en-US" sz="2400" i="1">
                                        <a:latin typeface="Cambria Math" panose="02040503050406030204" pitchFamily="18" charset="0"/>
                                        <a:ea typeface="Cambria Math" panose="02040503050406030204" pitchFamily="18" charset="0"/>
                                      </a:rPr>
                                      <m:t>𝑖</m:t>
                                    </m:r>
                                  </m:sub>
                                </m:sSub>
                                <m:r>
                                  <a:rPr lang="en-US" sz="2400" i="1">
                                    <a:latin typeface="Cambria Math" panose="02040503050406030204" pitchFamily="18" charset="0"/>
                                    <a:ea typeface="Cambria Math" panose="02040503050406030204" pitchFamily="18" charset="0"/>
                                  </a:rPr>
                                  <m:t>−</m:t>
                                </m:r>
                                <m:sSub>
                                  <m:sSubPr>
                                    <m:ctrlPr>
                                      <a:rPr lang="en-US" sz="2400" i="1">
                                        <a:latin typeface="Cambria Math"/>
                                        <a:ea typeface="Cambria Math" panose="02040503050406030204" pitchFamily="18" charset="0"/>
                                      </a:rPr>
                                    </m:ctrlPr>
                                  </m:sSubPr>
                                  <m:e>
                                    <m:acc>
                                      <m:accPr>
                                        <m:chr m:val="̅"/>
                                        <m:ctrlPr>
                                          <a:rPr lang="en-US" sz="2400" i="1">
                                            <a:latin typeface="Cambria Math"/>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𝑦</m:t>
                                        </m:r>
                                      </m:e>
                                    </m:acc>
                                  </m:e>
                                  <m:sub>
                                    <m:r>
                                      <a:rPr lang="en-US" sz="2400" i="1">
                                        <a:latin typeface="Cambria Math" panose="02040503050406030204" pitchFamily="18" charset="0"/>
                                        <a:ea typeface="Cambria Math" panose="02040503050406030204" pitchFamily="18" charset="0"/>
                                      </a:rPr>
                                      <m:t>𝑁</m:t>
                                    </m:r>
                                  </m:sub>
                                </m:sSub>
                              </m:e>
                            </m:d>
                          </m:e>
                        </m:nary>
                      </m:num>
                      <m:den>
                        <m:r>
                          <a:rPr lang="en-US" sz="2400" b="0" i="1" smtClean="0">
                            <a:latin typeface="Cambria Math" panose="02040503050406030204" pitchFamily="18" charset="0"/>
                            <a:ea typeface="Cambria Math" panose="02040503050406030204" pitchFamily="18" charset="0"/>
                          </a:rPr>
                          <m:t>𝑁</m:t>
                        </m:r>
                        <m:r>
                          <a:rPr lang="en-US" sz="2400" b="0" i="1" smtClean="0">
                            <a:latin typeface="Cambria Math" panose="02040503050406030204" pitchFamily="18" charset="0"/>
                            <a:ea typeface="Cambria Math" panose="02040503050406030204" pitchFamily="18" charset="0"/>
                          </a:rPr>
                          <m:t>−1</m:t>
                        </m:r>
                      </m:den>
                    </m:f>
                  </m:oMath>
                </a14:m>
                <a:r>
                  <a:rPr lang="en-US" sz="2400" b="0" dirty="0" smtClean="0">
                    <a:latin typeface="Cambria Math" panose="02040503050406030204" pitchFamily="18" charset="0"/>
                    <a:ea typeface="Cambria Math" panose="02040503050406030204" pitchFamily="18" charset="0"/>
                  </a:rPr>
                  <a:t/>
                </a:r>
                <a:br>
                  <a:rPr lang="en-US" sz="2400" b="0" dirty="0" smtClean="0">
                    <a:latin typeface="Cambria Math" panose="02040503050406030204" pitchFamily="18" charset="0"/>
                    <a:ea typeface="Cambria Math" panose="02040503050406030204" pitchFamily="18" charset="0"/>
                  </a:rPr>
                </a:br>
                <a:endParaRPr lang="en-US" sz="2400" b="0" dirty="0" smtClean="0">
                  <a:latin typeface="Cambria Math" panose="02040503050406030204" pitchFamily="18" charset="0"/>
                  <a:ea typeface="Cambria Math" panose="02040503050406030204" pitchFamily="18" charset="0"/>
                </a:endParaRPr>
              </a:p>
              <a:p>
                <a:endParaRPr lang="en-US" sz="2400" i="1" dirty="0">
                  <a:latin typeface="Cambria Math" panose="02040503050406030204" pitchFamily="18" charset="0"/>
                  <a:ea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f>
                        <m:fPr>
                          <m:ctrlPr>
                            <a:rPr lang="en-US" sz="2400" b="0" i="1" smtClean="0">
                              <a:latin typeface="Cambria Math"/>
                              <a:ea typeface="Cambria Math" panose="02040503050406030204" pitchFamily="18" charset="0"/>
                            </a:rPr>
                          </m:ctrlPr>
                        </m:fPr>
                        <m:num>
                          <m:nary>
                            <m:naryPr>
                              <m:chr m:val="∑"/>
                              <m:ctrlPr>
                                <a:rPr lang="en-US" sz="2400" i="1">
                                  <a:latin typeface="Cambria Math"/>
                                  <a:ea typeface="Cambria Math" panose="02040503050406030204" pitchFamily="18" charset="0"/>
                                </a:rPr>
                              </m:ctrlPr>
                            </m:naryPr>
                            <m:sub>
                              <m:r>
                                <m:rPr>
                                  <m:brk m:alnAt="23"/>
                                </m:rPr>
                                <a:rPr lang="en-US" sz="2400" i="1">
                                  <a:latin typeface="Cambria Math" panose="02040503050406030204" pitchFamily="18" charset="0"/>
                                  <a:ea typeface="Cambria Math" panose="02040503050406030204" pitchFamily="18" charset="0"/>
                                </a:rPr>
                                <m:t>𝑖</m:t>
                              </m:r>
                              <m:r>
                                <a:rPr lang="en-US" sz="2400" i="1">
                                  <a:latin typeface="Cambria Math" panose="02040503050406030204" pitchFamily="18" charset="0"/>
                                  <a:ea typeface="Cambria Math" panose="02040503050406030204" pitchFamily="18" charset="0"/>
                                </a:rPr>
                                <m:t>=1</m:t>
                              </m:r>
                            </m:sub>
                            <m:sup>
                              <m:r>
                                <a:rPr lang="en-US" sz="2400" i="1">
                                  <a:latin typeface="Cambria Math" panose="02040503050406030204" pitchFamily="18" charset="0"/>
                                  <a:ea typeface="Cambria Math" panose="02040503050406030204" pitchFamily="18" charset="0"/>
                                </a:rPr>
                                <m:t>𝑁</m:t>
                              </m:r>
                            </m:sup>
                            <m:e>
                              <m:sSup>
                                <m:sSupPr>
                                  <m:ctrlPr>
                                    <a:rPr lang="en-US" sz="2400" i="1">
                                      <a:latin typeface="Cambria Math"/>
                                      <a:ea typeface="Cambria Math" panose="02040503050406030204" pitchFamily="18" charset="0"/>
                                    </a:rPr>
                                  </m:ctrlPr>
                                </m:sSupPr>
                                <m:e>
                                  <m:d>
                                    <m:dPr>
                                      <m:ctrlPr>
                                        <a:rPr lang="en-US" sz="2400" i="1">
                                          <a:latin typeface="Cambria Math"/>
                                          <a:ea typeface="Cambria Math" panose="02040503050406030204" pitchFamily="18" charset="0"/>
                                        </a:rPr>
                                      </m:ctrlPr>
                                    </m:dPr>
                                    <m:e>
                                      <m:sSub>
                                        <m:sSubPr>
                                          <m:ctrlPr>
                                            <a:rPr lang="en-US" sz="2400" i="1">
                                              <a:latin typeface="Cambria Math"/>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𝑥</m:t>
                                          </m:r>
                                        </m:e>
                                        <m:sub>
                                          <m:r>
                                            <a:rPr lang="en-US" sz="2400" i="1">
                                              <a:latin typeface="Cambria Math" panose="02040503050406030204" pitchFamily="18" charset="0"/>
                                              <a:ea typeface="Cambria Math" panose="02040503050406030204" pitchFamily="18" charset="0"/>
                                            </a:rPr>
                                            <m:t>𝑖</m:t>
                                          </m:r>
                                        </m:sub>
                                      </m:sSub>
                                      <m:r>
                                        <a:rPr lang="en-US" sz="2400" i="1">
                                          <a:latin typeface="Cambria Math" panose="02040503050406030204" pitchFamily="18" charset="0"/>
                                          <a:ea typeface="Cambria Math" panose="02040503050406030204" pitchFamily="18" charset="0"/>
                                        </a:rPr>
                                        <m:t>−</m:t>
                                      </m:r>
                                      <m:sSub>
                                        <m:sSubPr>
                                          <m:ctrlPr>
                                            <a:rPr lang="en-US" sz="2400" i="1">
                                              <a:latin typeface="Cambria Math"/>
                                              <a:ea typeface="Cambria Math" panose="02040503050406030204" pitchFamily="18" charset="0"/>
                                            </a:rPr>
                                          </m:ctrlPr>
                                        </m:sSubPr>
                                        <m:e>
                                          <m:acc>
                                            <m:accPr>
                                              <m:chr m:val="̅"/>
                                              <m:ctrlPr>
                                                <a:rPr lang="en-US" sz="2400" i="1">
                                                  <a:latin typeface="Cambria Math"/>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𝑥</m:t>
                                              </m:r>
                                            </m:e>
                                          </m:acc>
                                        </m:e>
                                        <m:sub>
                                          <m:r>
                                            <a:rPr lang="en-US" sz="2400" i="1">
                                              <a:latin typeface="Cambria Math" panose="02040503050406030204" pitchFamily="18" charset="0"/>
                                              <a:ea typeface="Cambria Math" panose="02040503050406030204" pitchFamily="18" charset="0"/>
                                            </a:rPr>
                                            <m:t>𝑁</m:t>
                                          </m:r>
                                        </m:sub>
                                      </m:sSub>
                                    </m:e>
                                  </m:d>
                                </m:e>
                                <m:sup>
                                  <m:r>
                                    <a:rPr lang="en-US" sz="2400" i="1">
                                      <a:latin typeface="Cambria Math" panose="02040503050406030204" pitchFamily="18" charset="0"/>
                                      <a:ea typeface="Cambria Math" panose="02040503050406030204" pitchFamily="18" charset="0"/>
                                    </a:rPr>
                                    <m:t>2</m:t>
                                  </m:r>
                                </m:sup>
                              </m:sSup>
                              <m:r>
                                <a:rPr lang="en-US" sz="2400" i="1">
                                  <a:latin typeface="Cambria Math" panose="02040503050406030204" pitchFamily="18" charset="0"/>
                                  <a:ea typeface="Cambria Math" panose="02040503050406030204" pitchFamily="18" charset="0"/>
                                </a:rPr>
                                <m:t> </m:t>
                              </m:r>
                            </m:e>
                          </m:nary>
                        </m:num>
                        <m:den>
                          <m:r>
                            <a:rPr lang="en-US" sz="2400" b="0" i="1" smtClean="0">
                              <a:latin typeface="Cambria Math" panose="02040503050406030204" pitchFamily="18" charset="0"/>
                              <a:ea typeface="Cambria Math" panose="02040503050406030204" pitchFamily="18" charset="0"/>
                            </a:rPr>
                            <m:t>𝑁</m:t>
                          </m:r>
                          <m:r>
                            <a:rPr lang="en-US" sz="2400" b="0" i="1" smtClean="0">
                              <a:latin typeface="Cambria Math" panose="02040503050406030204" pitchFamily="18" charset="0"/>
                              <a:ea typeface="Cambria Math" panose="02040503050406030204" pitchFamily="18" charset="0"/>
                            </a:rPr>
                            <m:t>−1</m:t>
                          </m:r>
                        </m:den>
                      </m:f>
                    </m:oMath>
                  </m:oMathPara>
                </a14:m>
                <a:endParaRPr lang="en-US" sz="2400" dirty="0" smtClean="0">
                  <a:latin typeface="Cambria Math" panose="02040503050406030204" pitchFamily="18" charset="0"/>
                  <a:ea typeface="Cambria Math" panose="02040503050406030204" pitchFamily="18" charset="0"/>
                </a:endParaRPr>
              </a:p>
              <a:p>
                <a:endParaRPr lang="en-US" dirty="0" smtClean="0"/>
              </a:p>
              <a:p>
                <a:endParaRPr lang="en-US"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609600"/>
                <a:ext cx="8229600" cy="5516563"/>
              </a:xfrm>
              <a:blipFill rotWithShape="0">
                <a:blip r:embed="rId2"/>
                <a:stretch>
                  <a:fillRect l="-1333" t="-1768"/>
                </a:stretch>
              </a:blipFill>
            </p:spPr>
            <p:txBody>
              <a:bodyPr/>
              <a:lstStyle/>
              <a:p>
                <a:r>
                  <a:rPr lang="en-US">
                    <a:noFill/>
                  </a:rPr>
                  <a:t> </a:t>
                </a:r>
              </a:p>
            </p:txBody>
          </p:sp>
        </mc:Fallback>
      </mc:AlternateContent>
    </p:spTree>
    <p:extLst>
      <p:ext uri="{BB962C8B-B14F-4D97-AF65-F5344CB8AC3E}">
        <p14:creationId xmlns:p14="http://schemas.microsoft.com/office/powerpoint/2010/main" val="12180612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838200"/>
            <a:ext cx="8229600" cy="5592763"/>
          </a:xfrm>
        </p:spPr>
        <p:txBody>
          <a:bodyPr>
            <a:normAutofit/>
          </a:bodyPr>
          <a:lstStyle/>
          <a:p>
            <a:pPr>
              <a:buNone/>
            </a:pPr>
            <a:r>
              <a:rPr lang="sr-Latn-RS" sz="2800" dirty="0" smtClean="0"/>
              <a:t>SPSS pri korelaciji rešava problem vrednosti koje</a:t>
            </a:r>
          </a:p>
          <a:p>
            <a:pPr>
              <a:buNone/>
            </a:pPr>
            <a:r>
              <a:rPr lang="sr-Latn-RS" sz="2800" dirty="0" err="1" smtClean="0"/>
              <a:t>n</a:t>
            </a:r>
            <a:r>
              <a:rPr lang="en-US" sz="2800" dirty="0" err="1" smtClean="0"/>
              <a:t>edostaj</a:t>
            </a:r>
            <a:r>
              <a:rPr lang="sr-Latn-RS" sz="2800" dirty="0" smtClean="0"/>
              <a:t>u na jedan od sledećih načina (koje biramo</a:t>
            </a:r>
          </a:p>
          <a:p>
            <a:pPr>
              <a:buNone/>
            </a:pPr>
            <a:r>
              <a:rPr lang="sr-Latn-RS" sz="2800" dirty="0" smtClean="0"/>
              <a:t>takođe u </a:t>
            </a:r>
            <a:r>
              <a:rPr lang="sr-Latn-RS" sz="2800" i="1" dirty="0" smtClean="0"/>
              <a:t>Options</a:t>
            </a:r>
            <a:r>
              <a:rPr lang="sr-Latn-RS" sz="2800" dirty="0" smtClean="0"/>
              <a:t>):</a:t>
            </a:r>
          </a:p>
          <a:p>
            <a:pPr>
              <a:buNone/>
            </a:pPr>
            <a:endParaRPr lang="sr-Latn-RS" sz="2800" dirty="0" smtClean="0"/>
          </a:p>
          <a:p>
            <a:r>
              <a:rPr lang="sr-Latn-RS" sz="2800" i="1" dirty="0" smtClean="0"/>
              <a:t>Exclude cases pairwise (default) </a:t>
            </a:r>
          </a:p>
          <a:p>
            <a:r>
              <a:rPr lang="sr-Latn-RS" sz="2800" i="1" dirty="0" smtClean="0"/>
              <a:t>Exclude cases listwise</a:t>
            </a:r>
            <a:r>
              <a:rPr lang="sr-Latn-RS" sz="2800" dirty="0" smtClean="0"/>
              <a:t> </a:t>
            </a:r>
            <a:endParaRPr lang="sr-Latn-RS" sz="2800" i="1" dirty="0" smtClean="0"/>
          </a:p>
        </p:txBody>
      </p:sp>
    </p:spTree>
    <p:extLst>
      <p:ext uri="{BB962C8B-B14F-4D97-AF65-F5344CB8AC3E}">
        <p14:creationId xmlns:p14="http://schemas.microsoft.com/office/powerpoint/2010/main" val="20549513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838201"/>
            <a:ext cx="7467600" cy="4401205"/>
          </a:xfrm>
          <a:prstGeom prst="rect">
            <a:avLst/>
          </a:prstGeom>
        </p:spPr>
        <p:txBody>
          <a:bodyPr wrap="square">
            <a:spAutoFit/>
          </a:bodyPr>
          <a:lstStyle/>
          <a:p>
            <a:pPr algn="just">
              <a:buFont typeface="Arial" pitchFamily="34" charset="0"/>
              <a:buChar char="•"/>
            </a:pPr>
            <a:r>
              <a:rPr lang="sr-Latn-RS" sz="2800" i="1" dirty="0" smtClean="0">
                <a:solidFill>
                  <a:prstClr val="black"/>
                </a:solidFill>
              </a:rPr>
              <a:t> Exclude cases pairwise</a:t>
            </a:r>
          </a:p>
          <a:p>
            <a:pPr algn="just"/>
            <a:endParaRPr lang="sr-Latn-RS" sz="2800" dirty="0" smtClean="0">
              <a:solidFill>
                <a:prstClr val="black"/>
              </a:solidFill>
            </a:endParaRPr>
          </a:p>
          <a:p>
            <a:pPr algn="just"/>
            <a:r>
              <a:rPr lang="sr-Latn-RS" sz="2800" dirty="0" smtClean="0">
                <a:solidFill>
                  <a:prstClr val="black"/>
                </a:solidFill>
              </a:rPr>
              <a:t>Koristimo sve podatke koji postoje. Vrednost promenljive ne možemo da uzmemo u obzir pri analizi ukoliko nedostaje, ali koristimo sve ostale promenljive te opservacije pri njihovim analizama. Korisno je ovu opciju koristiti ako je broj opservacija mali, ili je procenat vrednosti koje nedostaju velik. Mana: različit broj opservacija pri različitim korelacijama.</a:t>
            </a:r>
            <a:endParaRPr lang="sr-Latn-RS" sz="2800" i="1" dirty="0" smtClean="0">
              <a:solidFill>
                <a:prstClr val="black"/>
              </a:solidFill>
            </a:endParaRPr>
          </a:p>
        </p:txBody>
      </p:sp>
    </p:spTree>
    <p:extLst>
      <p:ext uri="{BB962C8B-B14F-4D97-AF65-F5344CB8AC3E}">
        <p14:creationId xmlns:p14="http://schemas.microsoft.com/office/powerpoint/2010/main" val="21021884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81000" y="1676400"/>
            <a:ext cx="8001000" cy="4525963"/>
          </a:xfrm>
        </p:spPr>
        <p:txBody>
          <a:bodyPr>
            <a:normAutofit/>
          </a:bodyPr>
          <a:lstStyle/>
          <a:p>
            <a:pPr algn="just">
              <a:buNone/>
            </a:pPr>
            <a:r>
              <a:rPr lang="sr-Latn-RS" sz="2800" dirty="0" smtClean="0"/>
              <a:t>    Vrednost se ne uzima u obzir pri analizi ukoliko nedostaje vrednost bilo koje promenljive date opservacije (jedna ćelija nedostaje – ignoriše se čitav red). Mana je gubitak mogućih ispravnih podataka (npr. ispitanik nije odgovorio na sva pitanja, ali je na neka dao pravilne odgovore).</a:t>
            </a:r>
          </a:p>
          <a:p>
            <a:endParaRPr lang="en-US" sz="2800" dirty="0"/>
          </a:p>
        </p:txBody>
      </p:sp>
      <p:sp>
        <p:nvSpPr>
          <p:cNvPr id="7" name="Title 1"/>
          <p:cNvSpPr>
            <a:spLocks noGrp="1"/>
          </p:cNvSpPr>
          <p:nvPr>
            <p:ph type="title"/>
          </p:nvPr>
        </p:nvSpPr>
        <p:spPr>
          <a:xfrm>
            <a:off x="762000" y="533400"/>
            <a:ext cx="8229600" cy="1143000"/>
          </a:xfrm>
        </p:spPr>
        <p:txBody>
          <a:bodyPr>
            <a:normAutofit/>
          </a:bodyPr>
          <a:lstStyle/>
          <a:p>
            <a:pPr algn="l">
              <a:buFont typeface="Arial" pitchFamily="34" charset="0"/>
              <a:buChar char="•"/>
            </a:pPr>
            <a:r>
              <a:rPr lang="sr-Latn-RS" sz="2800" dirty="0" smtClean="0"/>
              <a:t> </a:t>
            </a:r>
            <a:r>
              <a:rPr lang="sr-Latn-RS" sz="2800" i="1" dirty="0" smtClean="0"/>
              <a:t>Exclude cases listwise </a:t>
            </a:r>
            <a:endParaRPr lang="en-US" sz="2800" i="1" dirty="0"/>
          </a:p>
        </p:txBody>
      </p:sp>
    </p:spTree>
    <p:extLst>
      <p:ext uri="{BB962C8B-B14F-4D97-AF65-F5344CB8AC3E}">
        <p14:creationId xmlns:p14="http://schemas.microsoft.com/office/powerpoint/2010/main" val="9913636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dirty="0" smtClean="0"/>
              <a:t>Spirmanov koeficijent korelacije</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00200"/>
                <a:ext cx="8229600" cy="5029200"/>
              </a:xfrm>
            </p:spPr>
            <p:txBody>
              <a:bodyPr>
                <a:normAutofit lnSpcReduction="10000"/>
              </a:bodyPr>
              <a:lstStyle/>
              <a:p>
                <a:r>
                  <a:rPr lang="vi-VN" sz="2800" dirty="0" smtClean="0">
                    <a:latin typeface="Calibri" pitchFamily="34" charset="0"/>
                  </a:rPr>
                  <a:t>Računamo ga ako je ispunjen </a:t>
                </a:r>
                <a:r>
                  <a:rPr lang="sr-Latn-RS" sz="2800" dirty="0" smtClean="0">
                    <a:latin typeface="Calibri" pitchFamily="34" charset="0"/>
                  </a:rPr>
                  <a:t>bar jedan od </a:t>
                </a:r>
                <a:r>
                  <a:rPr lang="vi-VN" sz="2800" dirty="0" smtClean="0">
                    <a:latin typeface="Calibri" pitchFamily="34" charset="0"/>
                  </a:rPr>
                  <a:t>sledećih </a:t>
                </a:r>
                <a:r>
                  <a:rPr lang="vi-VN" sz="2800" dirty="0">
                    <a:latin typeface="Calibri" pitchFamily="34" charset="0"/>
                  </a:rPr>
                  <a:t>uslova</a:t>
                </a:r>
                <a:r>
                  <a:rPr lang="vi-VN" sz="2800" dirty="0" smtClean="0">
                    <a:latin typeface="Calibri" pitchFamily="34" charset="0"/>
                  </a:rPr>
                  <a:t>:</a:t>
                </a:r>
                <a:endParaRPr lang="sr-Latn-RS" sz="2800" dirty="0" smtClean="0">
                  <a:latin typeface="Calibri" pitchFamily="34" charset="0"/>
                </a:endParaRPr>
              </a:p>
              <a:p>
                <a:pPr lvl="1">
                  <a:buFontTx/>
                  <a:buChar char="-"/>
                </a:pPr>
                <a14:m>
                  <m:oMath xmlns:m="http://schemas.openxmlformats.org/officeDocument/2006/math">
                    <m:r>
                      <a:rPr lang="sr-Latn-RS" i="1" dirty="0" smtClean="0">
                        <a:latin typeface="Cambria Math" panose="02040503050406030204" pitchFamily="18" charset="0"/>
                      </a:rPr>
                      <m:t>𝑋</m:t>
                    </m:r>
                    <m:r>
                      <a:rPr lang="sr-Latn-RS" i="1" dirty="0" smtClean="0">
                        <a:latin typeface="Cambria Math" panose="02040503050406030204" pitchFamily="18" charset="0"/>
                      </a:rPr>
                      <m:t> </m:t>
                    </m:r>
                  </m:oMath>
                </a14:m>
                <a:r>
                  <a:rPr lang="sr-Latn-RS" dirty="0" smtClean="0">
                    <a:latin typeface="Calibri" pitchFamily="34" charset="0"/>
                  </a:rPr>
                  <a:t>ili</a:t>
                </a:r>
                <a14:m>
                  <m:oMath xmlns:m="http://schemas.openxmlformats.org/officeDocument/2006/math">
                    <m:r>
                      <a:rPr lang="sr-Latn-RS" i="1" dirty="0" smtClean="0">
                        <a:latin typeface="Cambria Math" panose="02040503050406030204" pitchFamily="18" charset="0"/>
                      </a:rPr>
                      <m:t> </m:t>
                    </m:r>
                    <m:r>
                      <a:rPr lang="sr-Latn-RS" i="1" dirty="0" smtClean="0">
                        <a:latin typeface="Cambria Math" panose="02040503050406030204" pitchFamily="18" charset="0"/>
                      </a:rPr>
                      <m:t>𝑌</m:t>
                    </m:r>
                    <m:r>
                      <a:rPr lang="sr-Latn-RS" i="1" dirty="0" smtClean="0">
                        <a:latin typeface="Cambria Math" panose="02040503050406030204" pitchFamily="18" charset="0"/>
                      </a:rPr>
                      <m:t> </m:t>
                    </m:r>
                  </m:oMath>
                </a14:m>
                <a:r>
                  <a:rPr lang="sr-Latn-RS" dirty="0" smtClean="0">
                    <a:latin typeface="Calibri" pitchFamily="34" charset="0"/>
                  </a:rPr>
                  <a:t>nema normalnu raspodelu</a:t>
                </a:r>
              </a:p>
              <a:p>
                <a:pPr lvl="1">
                  <a:buFontTx/>
                  <a:buChar char="-"/>
                </a:pPr>
                <a14:m>
                  <m:oMath xmlns:m="http://schemas.openxmlformats.org/officeDocument/2006/math">
                    <m:r>
                      <a:rPr lang="sr-Latn-RS" i="1" dirty="0" smtClean="0">
                        <a:latin typeface="Cambria Math" panose="02040503050406030204" pitchFamily="18" charset="0"/>
                      </a:rPr>
                      <m:t>𝑋</m:t>
                    </m:r>
                    <m:r>
                      <a:rPr lang="sr-Latn-RS" i="1" dirty="0" smtClean="0">
                        <a:latin typeface="Cambria Math" panose="02040503050406030204" pitchFamily="18" charset="0"/>
                      </a:rPr>
                      <m:t> </m:t>
                    </m:r>
                  </m:oMath>
                </a14:m>
                <a:r>
                  <a:rPr lang="sr-Latn-RS" dirty="0" smtClean="0">
                    <a:latin typeface="Calibri" pitchFamily="34" charset="0"/>
                  </a:rPr>
                  <a:t>ili </a:t>
                </a:r>
                <a14:m>
                  <m:oMath xmlns:m="http://schemas.openxmlformats.org/officeDocument/2006/math">
                    <m:r>
                      <a:rPr lang="sr-Latn-RS" i="1" dirty="0" smtClean="0">
                        <a:latin typeface="Cambria Math" panose="02040503050406030204" pitchFamily="18" charset="0"/>
                      </a:rPr>
                      <m:t>𝑌</m:t>
                    </m:r>
                  </m:oMath>
                </a14:m>
                <a:r>
                  <a:rPr lang="sr-Latn-RS" dirty="0" smtClean="0">
                    <a:latin typeface="Calibri" pitchFamily="34" charset="0"/>
                  </a:rPr>
                  <a:t> su </a:t>
                </a:r>
                <a:r>
                  <a:rPr lang="en-US" dirty="0" err="1" smtClean="0">
                    <a:latin typeface="Calibri" pitchFamily="34" charset="0"/>
                  </a:rPr>
                  <a:t>merene</a:t>
                </a:r>
                <a:r>
                  <a:rPr lang="en-US" dirty="0" smtClean="0">
                    <a:latin typeface="Calibri" pitchFamily="34" charset="0"/>
                  </a:rPr>
                  <a:t> </a:t>
                </a:r>
                <a:r>
                  <a:rPr lang="en-US" dirty="0" err="1" smtClean="0">
                    <a:latin typeface="Calibri" pitchFamily="34" charset="0"/>
                  </a:rPr>
                  <a:t>ordinalnom</a:t>
                </a:r>
                <a:r>
                  <a:rPr lang="en-US" dirty="0" smtClean="0">
                    <a:latin typeface="Calibri" pitchFamily="34" charset="0"/>
                  </a:rPr>
                  <a:t> </a:t>
                </a:r>
                <a:r>
                  <a:rPr lang="en-US" dirty="0" err="1" smtClean="0">
                    <a:latin typeface="Calibri" pitchFamily="34" charset="0"/>
                  </a:rPr>
                  <a:t>skalom</a:t>
                </a:r>
                <a:endParaRPr lang="sr-Latn-RS" dirty="0" smtClean="0">
                  <a:latin typeface="Calibri" pitchFamily="34" charset="0"/>
                </a:endParaRPr>
              </a:p>
              <a:p>
                <a:pPr lvl="1">
                  <a:buFontTx/>
                  <a:buChar char="-"/>
                </a:pPr>
                <a:r>
                  <a:rPr lang="sr-Latn-RS" dirty="0" smtClean="0">
                    <a:latin typeface="Calibri" pitchFamily="34" charset="0"/>
                  </a:rPr>
                  <a:t>Uzorak je mali</a:t>
                </a:r>
              </a:p>
              <a:p>
                <a:pPr lvl="1">
                  <a:buFontTx/>
                  <a:buChar char="-"/>
                </a:pPr>
                <a:r>
                  <a:rPr lang="sr-Latn-RS" dirty="0" smtClean="0">
                    <a:latin typeface="Calibri" pitchFamily="34" charset="0"/>
                  </a:rPr>
                  <a:t>Veza između </a:t>
                </a:r>
                <a14:m>
                  <m:oMath xmlns:m="http://schemas.openxmlformats.org/officeDocument/2006/math">
                    <m:r>
                      <a:rPr lang="sr-Latn-RS" i="1" dirty="0" smtClean="0">
                        <a:latin typeface="Cambria Math" panose="02040503050406030204" pitchFamily="18" charset="0"/>
                      </a:rPr>
                      <m:t>𝑋</m:t>
                    </m:r>
                  </m:oMath>
                </a14:m>
                <a:r>
                  <a:rPr lang="sr-Latn-RS" dirty="0" smtClean="0">
                    <a:latin typeface="Calibri" pitchFamily="34" charset="0"/>
                  </a:rPr>
                  <a:t> i </a:t>
                </a:r>
                <a14:m>
                  <m:oMath xmlns:m="http://schemas.openxmlformats.org/officeDocument/2006/math">
                    <m:r>
                      <a:rPr lang="sr-Latn-RS" i="1" dirty="0" smtClean="0">
                        <a:latin typeface="Cambria Math" panose="02040503050406030204" pitchFamily="18" charset="0"/>
                      </a:rPr>
                      <m:t>𝑌</m:t>
                    </m:r>
                  </m:oMath>
                </a14:m>
                <a:r>
                  <a:rPr lang="sr-Latn-RS" dirty="0" smtClean="0">
                    <a:latin typeface="Calibri" pitchFamily="34" charset="0"/>
                  </a:rPr>
                  <a:t> nije linearna</a:t>
                </a:r>
              </a:p>
              <a:p>
                <a:r>
                  <a:rPr lang="vi-VN" sz="2800" dirty="0" smtClean="0">
                    <a:latin typeface="Calibri" pitchFamily="34" charset="0"/>
                  </a:rPr>
                  <a:t> </a:t>
                </a:r>
                <a:r>
                  <a:rPr lang="sr-Latn-RS" sz="2800" dirty="0" smtClean="0">
                    <a:latin typeface="Calibri" pitchFamily="34" charset="0"/>
                  </a:rPr>
                  <a:t>Vrednost ovog koeficijenta ne zavisi od numeričkih vrednosti promenljivih</a:t>
                </a:r>
                <a:r>
                  <a:rPr lang="vi-VN" sz="2800" dirty="0" smtClean="0">
                    <a:latin typeface="Calibri" pitchFamily="34" charset="0"/>
                  </a:rPr>
                  <a:t> </a:t>
                </a:r>
                <a:r>
                  <a:rPr lang="en-US" sz="2800" dirty="0" err="1" smtClean="0">
                    <a:latin typeface="Calibri" pitchFamily="34" charset="0"/>
                  </a:rPr>
                  <a:t>već</a:t>
                </a:r>
                <a:r>
                  <a:rPr lang="en-US" sz="2800" dirty="0" smtClean="0">
                    <a:latin typeface="Calibri" pitchFamily="34" charset="0"/>
                  </a:rPr>
                  <a:t> </a:t>
                </a:r>
                <a:r>
                  <a:rPr lang="sr-Latn-RS" sz="2800" dirty="0" smtClean="0">
                    <a:latin typeface="Calibri" pitchFamily="34" charset="0"/>
                  </a:rPr>
                  <a:t>od</a:t>
                </a:r>
                <a:r>
                  <a:rPr lang="en-US" sz="2800" dirty="0" smtClean="0">
                    <a:latin typeface="Calibri" pitchFamily="34" charset="0"/>
                  </a:rPr>
                  <a:t> </a:t>
                </a:r>
                <a:r>
                  <a:rPr lang="en-US" sz="2800" dirty="0" err="1">
                    <a:latin typeface="Calibri" pitchFamily="34" charset="0"/>
                  </a:rPr>
                  <a:t>njihovih</a:t>
                </a:r>
                <a:r>
                  <a:rPr lang="en-US" sz="2800" dirty="0">
                    <a:latin typeface="Calibri" pitchFamily="34" charset="0"/>
                  </a:rPr>
                  <a:t> </a:t>
                </a:r>
                <a:r>
                  <a:rPr lang="en-US" sz="2800" dirty="0" err="1">
                    <a:latin typeface="Calibri" pitchFamily="34" charset="0"/>
                  </a:rPr>
                  <a:t>relativnih</a:t>
                </a:r>
                <a:r>
                  <a:rPr lang="en-US" sz="2800" dirty="0">
                    <a:latin typeface="Calibri" pitchFamily="34" charset="0"/>
                  </a:rPr>
                  <a:t> </a:t>
                </a:r>
                <a:r>
                  <a:rPr lang="en-US" sz="2800" dirty="0" err="1">
                    <a:latin typeface="Calibri" pitchFamily="34" charset="0"/>
                  </a:rPr>
                  <a:t>odnosa</a:t>
                </a:r>
                <a:r>
                  <a:rPr lang="en-US" sz="2800" dirty="0">
                    <a:latin typeface="Calibri" pitchFamily="34" charset="0"/>
                  </a:rPr>
                  <a:t> </a:t>
                </a:r>
                <a:r>
                  <a:rPr lang="en-US" sz="2800" dirty="0" err="1">
                    <a:latin typeface="Calibri" pitchFamily="34" charset="0"/>
                  </a:rPr>
                  <a:t>tj</a:t>
                </a:r>
                <a:r>
                  <a:rPr lang="en-US" sz="2800" dirty="0">
                    <a:latin typeface="Calibri" pitchFamily="34" charset="0"/>
                  </a:rPr>
                  <a:t>. </a:t>
                </a:r>
                <a:r>
                  <a:rPr lang="en-US" sz="2800" dirty="0" err="1" smtClean="0">
                    <a:latin typeface="Calibri" pitchFamily="34" charset="0"/>
                  </a:rPr>
                  <a:t>Rangova</a:t>
                </a:r>
                <a:endParaRPr lang="en-US" sz="2800" dirty="0" smtClean="0">
                  <a:latin typeface="Calibri" pitchFamily="34" charset="0"/>
                </a:endParaRPr>
              </a:p>
              <a:p>
                <a:r>
                  <a:rPr lang="en-US" sz="2800" dirty="0" err="1" smtClean="0">
                    <a:latin typeface="Calibri" pitchFamily="34" charset="0"/>
                  </a:rPr>
                  <a:t>Kažemo</a:t>
                </a:r>
                <a:r>
                  <a:rPr lang="en-US" sz="2800" dirty="0" smtClean="0">
                    <a:latin typeface="Calibri" pitchFamily="34" charset="0"/>
                  </a:rPr>
                  <a:t> da je </a:t>
                </a:r>
                <a:r>
                  <a:rPr lang="en-US" sz="2800" dirty="0" err="1" smtClean="0">
                    <a:latin typeface="Calibri" pitchFamily="34" charset="0"/>
                  </a:rPr>
                  <a:t>Spirmanov</a:t>
                </a:r>
                <a:r>
                  <a:rPr lang="en-US" sz="2800" dirty="0" smtClean="0">
                    <a:latin typeface="Calibri" pitchFamily="34" charset="0"/>
                  </a:rPr>
                  <a:t> </a:t>
                </a:r>
                <a:r>
                  <a:rPr lang="en-US" sz="2800" dirty="0" err="1" smtClean="0">
                    <a:latin typeface="Calibri" pitchFamily="34" charset="0"/>
                  </a:rPr>
                  <a:t>koeficijent</a:t>
                </a:r>
                <a:r>
                  <a:rPr lang="en-US" sz="2800" dirty="0" smtClean="0">
                    <a:latin typeface="Calibri" pitchFamily="34" charset="0"/>
                  </a:rPr>
                  <a:t> </a:t>
                </a:r>
                <a:r>
                  <a:rPr lang="en-US" sz="2800" dirty="0" err="1" smtClean="0">
                    <a:latin typeface="Calibri" pitchFamily="34" charset="0"/>
                  </a:rPr>
                  <a:t>neparametarski</a:t>
                </a:r>
                <a:r>
                  <a:rPr lang="en-US" sz="2800" dirty="0" smtClean="0">
                    <a:latin typeface="Calibri" pitchFamily="34" charset="0"/>
                  </a:rPr>
                  <a:t> </a:t>
                </a:r>
                <a:r>
                  <a:rPr lang="en-US" sz="2800" dirty="0" err="1" smtClean="0">
                    <a:latin typeface="Calibri" pitchFamily="34" charset="0"/>
                  </a:rPr>
                  <a:t>jer</a:t>
                </a:r>
                <a:r>
                  <a:rPr lang="en-US" sz="2800" dirty="0" smtClean="0">
                    <a:latin typeface="Calibri" pitchFamily="34" charset="0"/>
                  </a:rPr>
                  <a:t> ne </a:t>
                </a:r>
                <a:r>
                  <a:rPr lang="en-US" sz="2800" dirty="0" err="1" smtClean="0">
                    <a:latin typeface="Calibri" pitchFamily="34" charset="0"/>
                  </a:rPr>
                  <a:t>pretpostavlja</a:t>
                </a:r>
                <a:r>
                  <a:rPr lang="en-US" sz="2800" dirty="0" smtClean="0">
                    <a:latin typeface="Calibri" pitchFamily="34" charset="0"/>
                  </a:rPr>
                  <a:t> </a:t>
                </a:r>
                <a:r>
                  <a:rPr lang="en-US" sz="2800" dirty="0" err="1" smtClean="0">
                    <a:latin typeface="Calibri" pitchFamily="34" charset="0"/>
                  </a:rPr>
                  <a:t>raspodelu</a:t>
                </a:r>
                <a:r>
                  <a:rPr lang="en-US" sz="2800" dirty="0" smtClean="0">
                    <a:latin typeface="Calibri" pitchFamily="34" charset="0"/>
                  </a:rPr>
                  <a:t> </a:t>
                </a:r>
                <a:r>
                  <a:rPr lang="en-US" sz="2800" dirty="0" err="1" smtClean="0">
                    <a:latin typeface="Calibri" pitchFamily="34" charset="0"/>
                  </a:rPr>
                  <a:t>promenljivih</a:t>
                </a:r>
                <a:r>
                  <a:rPr lang="en-US" sz="2800" dirty="0" smtClean="0">
                    <a:latin typeface="Calibri" pitchFamily="34" charset="0"/>
                  </a:rPr>
                  <a:t> </a:t>
                </a:r>
                <a14:m>
                  <m:oMath xmlns:m="http://schemas.openxmlformats.org/officeDocument/2006/math">
                    <m:r>
                      <a:rPr lang="en-US" sz="2800" b="0" i="1" smtClean="0">
                        <a:latin typeface="Cambria Math" panose="02040503050406030204" pitchFamily="18" charset="0"/>
                      </a:rPr>
                      <m:t>𝑋</m:t>
                    </m:r>
                  </m:oMath>
                </a14:m>
                <a:r>
                  <a:rPr lang="en-US" sz="2800" dirty="0" smtClean="0">
                    <a:latin typeface="Calibri" pitchFamily="34" charset="0"/>
                  </a:rPr>
                  <a:t> I </a:t>
                </a:r>
                <a14:m>
                  <m:oMath xmlns:m="http://schemas.openxmlformats.org/officeDocument/2006/math">
                    <m:r>
                      <a:rPr lang="en-US" sz="2800" b="0" i="1" smtClean="0">
                        <a:latin typeface="Cambria Math" panose="02040503050406030204" pitchFamily="18" charset="0"/>
                      </a:rPr>
                      <m:t>𝑌</m:t>
                    </m:r>
                  </m:oMath>
                </a14:m>
                <a:endParaRPr lang="en-US" sz="2800" dirty="0">
                  <a:latin typeface="Calibri"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00200"/>
                <a:ext cx="8229600" cy="5029200"/>
              </a:xfrm>
              <a:blipFill rotWithShape="0">
                <a:blip r:embed="rId2"/>
                <a:stretch>
                  <a:fillRect l="-1333" t="-2061"/>
                </a:stretch>
              </a:blipFill>
            </p:spPr>
            <p:txBody>
              <a:bodyPr/>
              <a:lstStyle/>
              <a:p>
                <a:r>
                  <a:rPr lang="en-US">
                    <a:noFill/>
                  </a:rPr>
                  <a:t> </a:t>
                </a:r>
              </a:p>
            </p:txBody>
          </p:sp>
        </mc:Fallback>
      </mc:AlternateContent>
    </p:spTree>
    <p:extLst>
      <p:ext uri="{BB962C8B-B14F-4D97-AF65-F5344CB8AC3E}">
        <p14:creationId xmlns:p14="http://schemas.microsoft.com/office/powerpoint/2010/main" val="24165154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dirty="0" smtClean="0"/>
              <a:t>Spirmanov koeficijent korelacije</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sr-Latn-RS" sz="2800" dirty="0" smtClean="0"/>
                  <a:t>Za uzorak veličine N, vrednosti </a:t>
                </a:r>
                <a14:m>
                  <m:oMath xmlns:m="http://schemas.openxmlformats.org/officeDocument/2006/math">
                    <m:sSub>
                      <m:sSubPr>
                        <m:ctrlPr>
                          <a:rPr lang="sr-Latn-RS" sz="2800" b="0" i="1" smtClean="0">
                            <a:latin typeface="Cambria Math"/>
                          </a:rPr>
                        </m:ctrlPr>
                      </m:sSubPr>
                      <m:e>
                        <m:r>
                          <a:rPr lang="sr-Latn-RS" sz="2800" b="0" i="1" smtClean="0">
                            <a:latin typeface="Cambria Math"/>
                          </a:rPr>
                          <m:t>𝑋</m:t>
                        </m:r>
                      </m:e>
                      <m:sub>
                        <m:r>
                          <a:rPr lang="sr-Latn-RS" sz="2800" b="0" i="1" smtClean="0">
                            <a:latin typeface="Cambria Math"/>
                          </a:rPr>
                          <m:t>𝑖</m:t>
                        </m:r>
                      </m:sub>
                    </m:sSub>
                    <m:r>
                      <a:rPr lang="sr-Latn-RS" sz="2800" b="0" i="1" smtClean="0">
                        <a:latin typeface="Cambria Math"/>
                      </a:rPr>
                      <m:t> </m:t>
                    </m:r>
                  </m:oMath>
                </a14:m>
                <a:r>
                  <a:rPr lang="sr-Latn-RS" sz="2800" dirty="0" smtClean="0"/>
                  <a:t>i </a:t>
                </a:r>
                <a14:m>
                  <m:oMath xmlns:m="http://schemas.openxmlformats.org/officeDocument/2006/math">
                    <m:sSub>
                      <m:sSubPr>
                        <m:ctrlPr>
                          <a:rPr lang="sr-Latn-RS" sz="2800" b="0" i="1" smtClean="0">
                            <a:latin typeface="Cambria Math"/>
                          </a:rPr>
                        </m:ctrlPr>
                      </m:sSubPr>
                      <m:e>
                        <m:r>
                          <a:rPr lang="sr-Latn-RS" sz="2800" b="0" i="1" smtClean="0">
                            <a:latin typeface="Cambria Math"/>
                          </a:rPr>
                          <m:t>𝑌</m:t>
                        </m:r>
                      </m:e>
                      <m:sub>
                        <m:r>
                          <a:rPr lang="sr-Latn-RS" sz="2800" b="0" i="1" smtClean="0">
                            <a:latin typeface="Cambria Math"/>
                          </a:rPr>
                          <m:t>𝑖</m:t>
                        </m:r>
                      </m:sub>
                    </m:sSub>
                  </m:oMath>
                </a14:m>
                <a:r>
                  <a:rPr lang="sr-Latn-RS" sz="2800" dirty="0" smtClean="0"/>
                  <a:t> su konvertovane u rangove </a:t>
                </a:r>
                <a14:m>
                  <m:oMath xmlns:m="http://schemas.openxmlformats.org/officeDocument/2006/math">
                    <m:sSub>
                      <m:sSubPr>
                        <m:ctrlPr>
                          <a:rPr lang="sr-Latn-RS" sz="2800" b="0" i="1" smtClean="0">
                            <a:latin typeface="Cambria Math"/>
                          </a:rPr>
                        </m:ctrlPr>
                      </m:sSubPr>
                      <m:e>
                        <m:r>
                          <a:rPr lang="sr-Latn-RS" sz="2800" b="0" i="1" smtClean="0">
                            <a:latin typeface="Cambria Math"/>
                          </a:rPr>
                          <m:t>𝑥</m:t>
                        </m:r>
                      </m:e>
                      <m:sub>
                        <m:r>
                          <a:rPr lang="sr-Latn-RS" sz="2800" b="0" i="1" smtClean="0">
                            <a:latin typeface="Cambria Math"/>
                          </a:rPr>
                          <m:t>𝑖</m:t>
                        </m:r>
                      </m:sub>
                    </m:sSub>
                    <m:r>
                      <a:rPr lang="sr-Latn-RS" sz="2800" b="0" i="1" smtClean="0">
                        <a:latin typeface="Cambria Math"/>
                      </a:rPr>
                      <m:t>, </m:t>
                    </m:r>
                    <m:sSub>
                      <m:sSubPr>
                        <m:ctrlPr>
                          <a:rPr lang="sr-Latn-RS" sz="2800" b="0" i="1" smtClean="0">
                            <a:latin typeface="Cambria Math"/>
                          </a:rPr>
                        </m:ctrlPr>
                      </m:sSubPr>
                      <m:e>
                        <m:r>
                          <a:rPr lang="sr-Latn-RS" sz="2800" b="0" i="1" smtClean="0">
                            <a:latin typeface="Cambria Math"/>
                          </a:rPr>
                          <m:t>𝑦</m:t>
                        </m:r>
                      </m:e>
                      <m:sub>
                        <m:r>
                          <a:rPr lang="sr-Latn-RS" sz="2800" b="0" i="1" smtClean="0">
                            <a:latin typeface="Cambria Math"/>
                          </a:rPr>
                          <m:t>𝑖</m:t>
                        </m:r>
                      </m:sub>
                    </m:sSub>
                  </m:oMath>
                </a14:m>
                <a:r>
                  <a:rPr lang="sr-Latn-RS" sz="2800" dirty="0" smtClean="0"/>
                  <a:t> a koeficijent se računa po formuli</a:t>
                </a:r>
              </a:p>
              <a:p>
                <a:pPr marL="0" indent="0">
                  <a:buNone/>
                </a:pPr>
                <a14:m>
                  <m:oMathPara xmlns:m="http://schemas.openxmlformats.org/officeDocument/2006/math">
                    <m:oMathParaPr>
                      <m:jc m:val="centerGroup"/>
                    </m:oMathParaPr>
                    <m:oMath xmlns:m="http://schemas.openxmlformats.org/officeDocument/2006/math">
                      <m:r>
                        <a:rPr lang="en-US" sz="2800" i="1" smtClean="0">
                          <a:latin typeface="Cambria Math"/>
                          <a:ea typeface="Cambria Math"/>
                        </a:rPr>
                        <m:t>𝜌</m:t>
                      </m:r>
                      <m:r>
                        <a:rPr lang="sr-Latn-RS" sz="2800" b="0" i="1" smtClean="0">
                          <a:latin typeface="Cambria Math"/>
                          <a:ea typeface="Cambria Math"/>
                        </a:rPr>
                        <m:t>=1−</m:t>
                      </m:r>
                      <m:f>
                        <m:fPr>
                          <m:ctrlPr>
                            <a:rPr lang="sr-Latn-RS" sz="2800" b="0" i="1" smtClean="0">
                              <a:latin typeface="Cambria Math"/>
                              <a:ea typeface="Cambria Math"/>
                            </a:rPr>
                          </m:ctrlPr>
                        </m:fPr>
                        <m:num>
                          <m:r>
                            <a:rPr lang="sr-Latn-RS" sz="2800" b="0" i="1" smtClean="0">
                              <a:latin typeface="Cambria Math"/>
                              <a:ea typeface="Cambria Math"/>
                            </a:rPr>
                            <m:t>6</m:t>
                          </m:r>
                          <m:nary>
                            <m:naryPr>
                              <m:chr m:val="∑"/>
                              <m:ctrlPr>
                                <a:rPr lang="sr-Latn-RS" sz="2800" b="0" i="1" smtClean="0">
                                  <a:latin typeface="Cambria Math"/>
                                  <a:ea typeface="Cambria Math"/>
                                </a:rPr>
                              </m:ctrlPr>
                            </m:naryPr>
                            <m:sub>
                              <m:r>
                                <m:rPr>
                                  <m:brk m:alnAt="23"/>
                                </m:rPr>
                                <a:rPr lang="sr-Latn-RS" sz="2800" b="0" i="1" smtClean="0">
                                  <a:latin typeface="Cambria Math"/>
                                  <a:ea typeface="Cambria Math"/>
                                </a:rPr>
                                <m:t>𝑖</m:t>
                              </m:r>
                              <m:r>
                                <a:rPr lang="sr-Latn-RS" sz="2800" b="0" i="1" smtClean="0">
                                  <a:latin typeface="Cambria Math"/>
                                  <a:ea typeface="Cambria Math"/>
                                </a:rPr>
                                <m:t>=1</m:t>
                              </m:r>
                            </m:sub>
                            <m:sup>
                              <m:r>
                                <a:rPr lang="sr-Latn-RS" sz="2800" b="0" i="1" smtClean="0">
                                  <a:latin typeface="Cambria Math"/>
                                  <a:ea typeface="Cambria Math"/>
                                </a:rPr>
                                <m:t>𝑁</m:t>
                              </m:r>
                            </m:sup>
                            <m:e>
                              <m:sSubSup>
                                <m:sSubSupPr>
                                  <m:ctrlPr>
                                    <a:rPr lang="sr-Latn-RS" sz="2800" b="0" i="1" smtClean="0">
                                      <a:latin typeface="Cambria Math"/>
                                      <a:ea typeface="Cambria Math"/>
                                    </a:rPr>
                                  </m:ctrlPr>
                                </m:sSubSupPr>
                                <m:e>
                                  <m:r>
                                    <a:rPr lang="sr-Latn-RS" sz="2800" b="0" i="1" smtClean="0">
                                      <a:latin typeface="Cambria Math"/>
                                      <a:ea typeface="Cambria Math"/>
                                    </a:rPr>
                                    <m:t>𝑑</m:t>
                                  </m:r>
                                </m:e>
                                <m:sub>
                                  <m:r>
                                    <a:rPr lang="sr-Latn-RS" sz="2800" b="0" i="1" smtClean="0">
                                      <a:latin typeface="Cambria Math"/>
                                      <a:ea typeface="Cambria Math"/>
                                    </a:rPr>
                                    <m:t>𝑖</m:t>
                                  </m:r>
                                </m:sub>
                                <m:sup>
                                  <m:r>
                                    <a:rPr lang="sr-Latn-RS" sz="2800" b="0" i="1" smtClean="0">
                                      <a:latin typeface="Cambria Math"/>
                                      <a:ea typeface="Cambria Math"/>
                                    </a:rPr>
                                    <m:t>2</m:t>
                                  </m:r>
                                </m:sup>
                              </m:sSubSup>
                            </m:e>
                          </m:nary>
                        </m:num>
                        <m:den>
                          <m:r>
                            <a:rPr lang="sr-Latn-RS" sz="2800" b="0" i="1" smtClean="0">
                              <a:latin typeface="Cambria Math"/>
                              <a:ea typeface="Cambria Math"/>
                            </a:rPr>
                            <m:t>𝑁</m:t>
                          </m:r>
                          <m:r>
                            <a:rPr lang="sr-Latn-RS" sz="2800" b="0" i="1" smtClean="0">
                              <a:latin typeface="Cambria Math"/>
                              <a:ea typeface="Cambria Math"/>
                            </a:rPr>
                            <m:t>(</m:t>
                          </m:r>
                          <m:sSup>
                            <m:sSupPr>
                              <m:ctrlPr>
                                <a:rPr lang="sr-Latn-RS" sz="2800" b="0" i="1" smtClean="0">
                                  <a:latin typeface="Cambria Math"/>
                                  <a:ea typeface="Cambria Math"/>
                                </a:rPr>
                              </m:ctrlPr>
                            </m:sSupPr>
                            <m:e>
                              <m:r>
                                <a:rPr lang="sr-Latn-RS" sz="2800" b="0" i="1" smtClean="0">
                                  <a:latin typeface="Cambria Math"/>
                                  <a:ea typeface="Cambria Math"/>
                                </a:rPr>
                                <m:t>𝑁</m:t>
                              </m:r>
                            </m:e>
                            <m:sup>
                              <m:r>
                                <a:rPr lang="sr-Latn-RS" sz="2800" b="0" i="1" smtClean="0">
                                  <a:latin typeface="Cambria Math"/>
                                  <a:ea typeface="Cambria Math"/>
                                </a:rPr>
                                <m:t>2</m:t>
                              </m:r>
                            </m:sup>
                          </m:sSup>
                          <m:r>
                            <a:rPr lang="sr-Latn-RS" sz="2800" b="0" i="1" smtClean="0">
                              <a:latin typeface="Cambria Math"/>
                              <a:ea typeface="Cambria Math"/>
                            </a:rPr>
                            <m:t>−1)</m:t>
                          </m:r>
                        </m:den>
                      </m:f>
                    </m:oMath>
                  </m:oMathPara>
                </a14:m>
                <a:endParaRPr lang="sr-Latn-RS" sz="2800" dirty="0" smtClean="0"/>
              </a:p>
              <a:p>
                <a:pPr marL="0" indent="0">
                  <a:buNone/>
                </a:pPr>
                <a:r>
                  <a:rPr lang="sr-Latn-RS" sz="2800" dirty="0" smtClean="0"/>
                  <a:t>   gde je </a:t>
                </a:r>
                <a14:m>
                  <m:oMath xmlns:m="http://schemas.openxmlformats.org/officeDocument/2006/math">
                    <m:sSub>
                      <m:sSubPr>
                        <m:ctrlPr>
                          <a:rPr lang="sr-Latn-RS" sz="2800" b="0" i="1" smtClean="0">
                            <a:latin typeface="Cambria Math"/>
                          </a:rPr>
                        </m:ctrlPr>
                      </m:sSubPr>
                      <m:e>
                        <m:r>
                          <a:rPr lang="sr-Latn-RS" sz="2800" b="0" i="1" smtClean="0">
                            <a:latin typeface="Cambria Math"/>
                          </a:rPr>
                          <m:t>𝑑</m:t>
                        </m:r>
                      </m:e>
                      <m:sub>
                        <m:r>
                          <a:rPr lang="sr-Latn-RS" sz="2800" b="0" i="1" smtClean="0">
                            <a:latin typeface="Cambria Math"/>
                          </a:rPr>
                          <m:t>𝑖</m:t>
                        </m:r>
                      </m:sub>
                    </m:sSub>
                    <m:r>
                      <a:rPr lang="sr-Latn-RS" sz="2800" b="0" i="1" smtClean="0">
                        <a:latin typeface="Cambria Math"/>
                      </a:rPr>
                      <m:t>=</m:t>
                    </m:r>
                    <m:sSub>
                      <m:sSubPr>
                        <m:ctrlPr>
                          <a:rPr lang="sr-Latn-RS" sz="2800" b="0" i="1" smtClean="0">
                            <a:latin typeface="Cambria Math"/>
                          </a:rPr>
                        </m:ctrlPr>
                      </m:sSubPr>
                      <m:e>
                        <m:r>
                          <a:rPr lang="sr-Latn-RS" sz="2800" b="0" i="1" smtClean="0">
                            <a:latin typeface="Cambria Math"/>
                          </a:rPr>
                          <m:t>𝑥</m:t>
                        </m:r>
                      </m:e>
                      <m:sub>
                        <m:r>
                          <a:rPr lang="sr-Latn-RS" sz="2800" b="0" i="1" smtClean="0">
                            <a:latin typeface="Cambria Math"/>
                          </a:rPr>
                          <m:t>𝑖</m:t>
                        </m:r>
                      </m:sub>
                    </m:sSub>
                    <m:r>
                      <a:rPr lang="sr-Latn-RS" sz="2800" b="0" i="1" smtClean="0">
                        <a:latin typeface="Cambria Math"/>
                      </a:rPr>
                      <m:t>−</m:t>
                    </m:r>
                    <m:sSub>
                      <m:sSubPr>
                        <m:ctrlPr>
                          <a:rPr lang="sr-Latn-RS" sz="2800" b="0" i="1" smtClean="0">
                            <a:latin typeface="Cambria Math"/>
                          </a:rPr>
                        </m:ctrlPr>
                      </m:sSubPr>
                      <m:e>
                        <m:r>
                          <a:rPr lang="sr-Latn-RS" sz="2800" b="0" i="1" smtClean="0">
                            <a:latin typeface="Cambria Math"/>
                          </a:rPr>
                          <m:t>𝑦</m:t>
                        </m:r>
                      </m:e>
                      <m:sub>
                        <m:r>
                          <a:rPr lang="sr-Latn-RS" sz="2800" b="0" i="1" smtClean="0">
                            <a:latin typeface="Cambria Math"/>
                          </a:rPr>
                          <m:t>𝑖</m:t>
                        </m:r>
                      </m:sub>
                    </m:sSub>
                    <m:r>
                      <a:rPr lang="sr-Latn-RS" sz="2800" b="0" i="1" smtClean="0">
                        <a:latin typeface="Cambria Math"/>
                      </a:rPr>
                      <m:t> </m:t>
                    </m:r>
                  </m:oMath>
                </a14:m>
                <a:r>
                  <a:rPr lang="sr-Latn-RS" sz="2800" dirty="0" smtClean="0"/>
                  <a:t>razlika između rangova</a:t>
                </a:r>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333" t="-1348" r="-815"/>
                </a:stretch>
              </a:blipFill>
            </p:spPr>
            <p:txBody>
              <a:bodyPr/>
              <a:lstStyle/>
              <a:p>
                <a:r>
                  <a:rPr lang="en-US">
                    <a:noFill/>
                  </a:rPr>
                  <a:t> </a:t>
                </a:r>
              </a:p>
            </p:txBody>
          </p:sp>
        </mc:Fallback>
      </mc:AlternateContent>
    </p:spTree>
    <p:extLst>
      <p:ext uri="{BB962C8B-B14F-4D97-AF65-F5344CB8AC3E}">
        <p14:creationId xmlns:p14="http://schemas.microsoft.com/office/powerpoint/2010/main" val="2789550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1200" y="2312212"/>
            <a:ext cx="5010119" cy="4458248"/>
          </a:xfrm>
        </p:spPr>
      </p:pic>
      <p:sp>
        <p:nvSpPr>
          <p:cNvPr id="5" name="TextBox 4"/>
          <p:cNvSpPr txBox="1"/>
          <p:nvPr/>
        </p:nvSpPr>
        <p:spPr>
          <a:xfrm>
            <a:off x="457200" y="533400"/>
            <a:ext cx="8382000" cy="1815882"/>
          </a:xfrm>
          <a:prstGeom prst="rect">
            <a:avLst/>
          </a:prstGeom>
          <a:noFill/>
        </p:spPr>
        <p:txBody>
          <a:bodyPr wrap="square" rtlCol="0">
            <a:spAutoFit/>
          </a:bodyPr>
          <a:lstStyle/>
          <a:p>
            <a:pPr marL="285750" indent="-285750">
              <a:buFont typeface="Arial" pitchFamily="34" charset="0"/>
              <a:buChar char="•"/>
            </a:pPr>
            <a:r>
              <a:rPr lang="sr-Latn-RS" sz="2800" dirty="0" smtClean="0"/>
              <a:t>Sada pomoću Spirmanovog koeficijenta ispitujemo korelaciju između sadašnje plate i nivoa obrazovanja zaposlenog </a:t>
            </a:r>
          </a:p>
          <a:p>
            <a:pPr marL="285750" indent="-285750">
              <a:buFont typeface="Arial" pitchFamily="34" charset="0"/>
              <a:buChar char="•"/>
            </a:pPr>
            <a:r>
              <a:rPr lang="sr-Latn-RS" sz="2800" dirty="0" smtClean="0"/>
              <a:t>U prozoru za dijalog potrebno je čekirati Spearman</a:t>
            </a:r>
            <a:endParaRPr lang="en-US" sz="2800" dirty="0"/>
          </a:p>
        </p:txBody>
      </p:sp>
    </p:spTree>
    <p:extLst>
      <p:ext uri="{BB962C8B-B14F-4D97-AF65-F5344CB8AC3E}">
        <p14:creationId xmlns:p14="http://schemas.microsoft.com/office/powerpoint/2010/main" val="8199415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 y="304800"/>
            <a:ext cx="8175717" cy="3148951"/>
          </a:xfrm>
        </p:spPr>
      </p:pic>
      <mc:AlternateContent xmlns:mc="http://schemas.openxmlformats.org/markup-compatibility/2006" xmlns:a14="http://schemas.microsoft.com/office/drawing/2010/main">
        <mc:Choice Requires="a14">
          <p:sp>
            <p:nvSpPr>
              <p:cNvPr id="8" name="TextBox 7"/>
              <p:cNvSpPr txBox="1"/>
              <p:nvPr/>
            </p:nvSpPr>
            <p:spPr>
              <a:xfrm>
                <a:off x="152400" y="3505200"/>
                <a:ext cx="8382000" cy="2893100"/>
              </a:xfrm>
              <a:prstGeom prst="rect">
                <a:avLst/>
              </a:prstGeom>
              <a:noFill/>
            </p:spPr>
            <p:txBody>
              <a:bodyPr wrap="square" rtlCol="0">
                <a:spAutoFit/>
              </a:bodyPr>
              <a:lstStyle/>
              <a:p>
                <a:pPr marL="285750" indent="-285750">
                  <a:buFont typeface="Arial" pitchFamily="34" charset="0"/>
                  <a:buChar char="•"/>
                </a:pPr>
                <a:endParaRPr lang="en-US" sz="2400" dirty="0" smtClean="0"/>
              </a:p>
              <a:p>
                <a:pPr marL="285750" indent="-285750">
                  <a:buFont typeface="Arial" pitchFamily="34" charset="0"/>
                  <a:buChar char="•"/>
                </a:pPr>
                <a:r>
                  <a:rPr lang="sr-Latn-RS" sz="2800" dirty="0" err="1" smtClean="0"/>
                  <a:t>Spirmanov</a:t>
                </a:r>
                <a:r>
                  <a:rPr lang="sr-Latn-RS" sz="2800" dirty="0" smtClean="0"/>
                  <a:t> koeficijent korelacije između sadašnje plate i nivoa obrazovanja iznosi 0.688 ukazuje na povezanost srednje jačine</a:t>
                </a:r>
              </a:p>
              <a:p>
                <a:pPr marL="285750" indent="-285750">
                  <a:buFont typeface="Arial" pitchFamily="34" charset="0"/>
                  <a:buChar char="•"/>
                </a:pPr>
                <a:r>
                  <a:rPr lang="sr-Latn-RS" sz="2800" dirty="0" smtClean="0"/>
                  <a:t>Testira se hipoteza  </a:t>
                </a:r>
                <a14:m>
                  <m:oMath xmlns:m="http://schemas.openxmlformats.org/officeDocument/2006/math">
                    <m:sSub>
                      <m:sSubPr>
                        <m:ctrlPr>
                          <a:rPr lang="sr-Latn-RS" sz="2800" b="0" i="1" smtClean="0">
                            <a:latin typeface="Cambria Math"/>
                          </a:rPr>
                        </m:ctrlPr>
                      </m:sSubPr>
                      <m:e>
                        <m:r>
                          <a:rPr lang="sr-Latn-RS" sz="2800" b="0" i="1" smtClean="0">
                            <a:latin typeface="Cambria Math"/>
                          </a:rPr>
                          <m:t>𝐻</m:t>
                        </m:r>
                      </m:e>
                      <m:sub>
                        <m:r>
                          <a:rPr lang="sr-Latn-RS" sz="2800" b="0" i="1" smtClean="0">
                            <a:latin typeface="Cambria Math"/>
                          </a:rPr>
                          <m:t>0</m:t>
                        </m:r>
                      </m:sub>
                    </m:sSub>
                    <m:r>
                      <a:rPr lang="sr-Latn-RS" sz="2800" b="0" i="1" smtClean="0">
                        <a:latin typeface="Cambria Math"/>
                      </a:rPr>
                      <m:t>: </m:t>
                    </m:r>
                    <m:r>
                      <a:rPr lang="sr-Latn-RS" sz="2800" b="0" i="1" smtClean="0">
                        <a:latin typeface="Cambria Math"/>
                        <a:ea typeface="Cambria Math"/>
                      </a:rPr>
                      <m:t>𝜌</m:t>
                    </m:r>
                    <m:r>
                      <a:rPr lang="sr-Latn-RS" sz="2800" b="0" i="1" smtClean="0">
                        <a:latin typeface="Cambria Math"/>
                        <a:ea typeface="Cambria Math"/>
                      </a:rPr>
                      <m:t>=0 </m:t>
                    </m:r>
                  </m:oMath>
                </a14:m>
                <a:r>
                  <a:rPr lang="sr-Latn-RS" sz="2800" dirty="0" smtClean="0"/>
                  <a:t>na isti način kao kod Pirsonovog koeficijenta</a:t>
                </a:r>
              </a:p>
              <a:p>
                <a:pPr marL="285750" indent="-285750">
                  <a:buFont typeface="Arial" pitchFamily="34" charset="0"/>
                  <a:buChar char="•"/>
                </a:pPr>
                <a:endParaRPr lang="sr-Latn-RS" dirty="0" smtClean="0"/>
              </a:p>
            </p:txBody>
          </p:sp>
        </mc:Choice>
        <mc:Fallback xmlns="">
          <p:sp>
            <p:nvSpPr>
              <p:cNvPr id="8" name="TextBox 7"/>
              <p:cNvSpPr txBox="1">
                <a:spLocks noRot="1" noChangeAspect="1" noMove="1" noResize="1" noEditPoints="1" noAdjustHandles="1" noChangeArrowheads="1" noChangeShapeType="1" noTextEdit="1"/>
              </p:cNvSpPr>
              <p:nvPr/>
            </p:nvSpPr>
            <p:spPr>
              <a:xfrm>
                <a:off x="152400" y="3505200"/>
                <a:ext cx="8382000" cy="2893100"/>
              </a:xfrm>
              <a:prstGeom prst="rect">
                <a:avLst/>
              </a:prstGeom>
              <a:blipFill rotWithShape="0">
                <a:blip r:embed="rId3"/>
                <a:stretch>
                  <a:fillRect l="-1309" r="-2255"/>
                </a:stretch>
              </a:blipFill>
            </p:spPr>
            <p:txBody>
              <a:bodyPr/>
              <a:lstStyle/>
              <a:p>
                <a:r>
                  <a:rPr lang="en-US">
                    <a:noFill/>
                  </a:rPr>
                  <a:t> </a:t>
                </a:r>
              </a:p>
            </p:txBody>
          </p:sp>
        </mc:Fallback>
      </mc:AlternateContent>
    </p:spTree>
    <p:extLst>
      <p:ext uri="{BB962C8B-B14F-4D97-AF65-F5344CB8AC3E}">
        <p14:creationId xmlns:p14="http://schemas.microsoft.com/office/powerpoint/2010/main" val="38571584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Kendalov</a:t>
            </a:r>
            <a:r>
              <a:rPr lang="en-US" dirty="0" smtClean="0"/>
              <a:t> tau-b </a:t>
            </a:r>
            <a:r>
              <a:rPr lang="en-US" dirty="0" err="1" smtClean="0"/>
              <a:t>koeficijent</a:t>
            </a:r>
            <a:r>
              <a:rPr lang="en-US" dirty="0" smtClean="0"/>
              <a:t> </a:t>
            </a:r>
            <a:r>
              <a:rPr lang="en-US" dirty="0" err="1" smtClean="0"/>
              <a:t>korelacije</a:t>
            </a:r>
            <a:endParaRPr lang="en-US" dirty="0"/>
          </a:p>
        </p:txBody>
      </p:sp>
      <p:sp>
        <p:nvSpPr>
          <p:cNvPr id="3" name="Content Placeholder 2"/>
          <p:cNvSpPr>
            <a:spLocks noGrp="1"/>
          </p:cNvSpPr>
          <p:nvPr>
            <p:ph idx="1"/>
          </p:nvPr>
        </p:nvSpPr>
        <p:spPr/>
        <p:txBody>
          <a:bodyPr>
            <a:normAutofit/>
          </a:bodyPr>
          <a:lstStyle/>
          <a:p>
            <a:r>
              <a:rPr lang="en-US" sz="2800" dirty="0" err="1" smtClean="0"/>
              <a:t>Ako</a:t>
            </a:r>
            <a:r>
              <a:rPr lang="en-US" sz="2800" dirty="0" smtClean="0"/>
              <a:t> se u </a:t>
            </a:r>
            <a:r>
              <a:rPr lang="en-US" sz="2800" dirty="0" err="1" smtClean="0"/>
              <a:t>uzorku</a:t>
            </a:r>
            <a:r>
              <a:rPr lang="en-US" sz="2800" dirty="0" smtClean="0"/>
              <a:t> </a:t>
            </a:r>
            <a:r>
              <a:rPr lang="en-US" sz="2800" dirty="0" err="1" smtClean="0"/>
              <a:t>javlja</a:t>
            </a:r>
            <a:r>
              <a:rPr lang="en-US" sz="2800" dirty="0" smtClean="0"/>
              <a:t> </a:t>
            </a:r>
            <a:r>
              <a:rPr lang="en-US" sz="2800" dirty="0" err="1" smtClean="0"/>
              <a:t>puno</a:t>
            </a:r>
            <a:r>
              <a:rPr lang="en-US" sz="2800" dirty="0" smtClean="0"/>
              <a:t> </a:t>
            </a:r>
            <a:r>
              <a:rPr lang="en-US" sz="2800" dirty="0" err="1" smtClean="0"/>
              <a:t>jednakih</a:t>
            </a:r>
            <a:r>
              <a:rPr lang="en-US" sz="2800" dirty="0" smtClean="0"/>
              <a:t> </a:t>
            </a:r>
            <a:r>
              <a:rPr lang="en-US" sz="2800" dirty="0" err="1" smtClean="0"/>
              <a:t>vrednosti</a:t>
            </a:r>
            <a:r>
              <a:rPr lang="en-US" sz="2800" dirty="0" smtClean="0"/>
              <a:t> (</a:t>
            </a:r>
            <a:r>
              <a:rPr lang="en-US" sz="2800" dirty="0" err="1" smtClean="0"/>
              <a:t>koje</a:t>
            </a:r>
            <a:r>
              <a:rPr lang="en-US" sz="2800" dirty="0" smtClean="0"/>
              <a:t> </a:t>
            </a:r>
            <a:r>
              <a:rPr lang="en-US" sz="2800" dirty="0" err="1" smtClean="0"/>
              <a:t>će</a:t>
            </a:r>
            <a:r>
              <a:rPr lang="en-US" sz="2800" dirty="0" smtClean="0"/>
              <a:t> </a:t>
            </a:r>
            <a:r>
              <a:rPr lang="en-US" sz="2800" dirty="0" err="1" smtClean="0"/>
              <a:t>imati</a:t>
            </a:r>
            <a:r>
              <a:rPr lang="en-US" sz="2800" dirty="0" smtClean="0"/>
              <a:t> </a:t>
            </a:r>
            <a:r>
              <a:rPr lang="en-US" sz="2800" dirty="0" err="1" smtClean="0"/>
              <a:t>jednake</a:t>
            </a:r>
            <a:r>
              <a:rPr lang="en-US" sz="2800" dirty="0" smtClean="0"/>
              <a:t> </a:t>
            </a:r>
            <a:r>
              <a:rPr lang="en-US" sz="2800" dirty="0" err="1" smtClean="0"/>
              <a:t>rangove</a:t>
            </a:r>
            <a:r>
              <a:rPr lang="en-US" sz="2800" dirty="0" smtClean="0"/>
              <a:t>) </a:t>
            </a:r>
            <a:r>
              <a:rPr lang="en-US" sz="2800" dirty="0" err="1" smtClean="0"/>
              <a:t>Spirmanov</a:t>
            </a:r>
            <a:r>
              <a:rPr lang="en-US" sz="2800" dirty="0" smtClean="0"/>
              <a:t> </a:t>
            </a:r>
            <a:r>
              <a:rPr lang="en-US" sz="2800" dirty="0" err="1" smtClean="0"/>
              <a:t>koeficijent</a:t>
            </a:r>
            <a:r>
              <a:rPr lang="en-US" sz="2800" dirty="0" smtClean="0"/>
              <a:t> </a:t>
            </a:r>
            <a:r>
              <a:rPr lang="en-US" sz="2800" dirty="0" err="1" smtClean="0"/>
              <a:t>postaje</a:t>
            </a:r>
            <a:r>
              <a:rPr lang="en-US" sz="2800" dirty="0" smtClean="0"/>
              <a:t> </a:t>
            </a:r>
            <a:r>
              <a:rPr lang="en-US" sz="2800" dirty="0" err="1" smtClean="0"/>
              <a:t>veliki</a:t>
            </a:r>
            <a:endParaRPr lang="en-US" sz="2800" dirty="0" smtClean="0"/>
          </a:p>
          <a:p>
            <a:r>
              <a:rPr lang="en-US" sz="2800" dirty="0" smtClean="0"/>
              <a:t>U </a:t>
            </a:r>
            <a:r>
              <a:rPr lang="en-US" sz="2800" dirty="0" err="1" smtClean="0"/>
              <a:t>ovom</a:t>
            </a:r>
            <a:r>
              <a:rPr lang="en-US" sz="2800" dirty="0" smtClean="0"/>
              <a:t> </a:t>
            </a:r>
            <a:r>
              <a:rPr lang="en-US" sz="2800" dirty="0" err="1" smtClean="0"/>
              <a:t>slučaju</a:t>
            </a:r>
            <a:r>
              <a:rPr lang="en-US" sz="2800" dirty="0" smtClean="0"/>
              <a:t> </a:t>
            </a:r>
            <a:r>
              <a:rPr lang="en-US" sz="2800" dirty="0" err="1" smtClean="0"/>
              <a:t>poželjno</a:t>
            </a:r>
            <a:r>
              <a:rPr lang="en-US" sz="2800" dirty="0" smtClean="0"/>
              <a:t> je </a:t>
            </a:r>
            <a:r>
              <a:rPr lang="en-US" sz="2800" dirty="0" err="1" smtClean="0"/>
              <a:t>koristiti</a:t>
            </a:r>
            <a:r>
              <a:rPr lang="en-US" sz="2800" dirty="0" smtClean="0"/>
              <a:t> </a:t>
            </a:r>
            <a:r>
              <a:rPr lang="en-US" sz="2800" dirty="0" err="1" smtClean="0"/>
              <a:t>Kendalov</a:t>
            </a:r>
            <a:r>
              <a:rPr lang="en-US" sz="2800" dirty="0" smtClean="0"/>
              <a:t> tau-b </a:t>
            </a:r>
            <a:r>
              <a:rPr lang="en-US" sz="2800" dirty="0" err="1" smtClean="0"/>
              <a:t>koeficijent</a:t>
            </a:r>
            <a:r>
              <a:rPr lang="en-US" sz="2800" dirty="0" smtClean="0"/>
              <a:t> </a:t>
            </a:r>
            <a:r>
              <a:rPr lang="en-US" sz="2800" dirty="0" err="1" smtClean="0"/>
              <a:t>koji</a:t>
            </a:r>
            <a:r>
              <a:rPr lang="en-US" sz="2800" dirty="0" smtClean="0"/>
              <a:t> </a:t>
            </a:r>
            <a:r>
              <a:rPr lang="en-US" sz="2800" dirty="0" err="1" smtClean="0"/>
              <a:t>takođe</a:t>
            </a:r>
            <a:r>
              <a:rPr lang="en-US" sz="2800" dirty="0" smtClean="0"/>
              <a:t> </a:t>
            </a:r>
            <a:r>
              <a:rPr lang="en-US" sz="2800" dirty="0" err="1" smtClean="0"/>
              <a:t>upoređuje</a:t>
            </a:r>
            <a:r>
              <a:rPr lang="en-US" sz="2800" dirty="0" smtClean="0"/>
              <a:t> </a:t>
            </a:r>
            <a:r>
              <a:rPr lang="en-US" sz="2800" dirty="0" err="1" smtClean="0"/>
              <a:t>rangove</a:t>
            </a:r>
            <a:endParaRPr lang="en-US" sz="2800" dirty="0" smtClean="0"/>
          </a:p>
          <a:p>
            <a:r>
              <a:rPr lang="en-US" sz="2800" dirty="0" err="1" smtClean="0"/>
              <a:t>Neparametarski</a:t>
            </a:r>
            <a:r>
              <a:rPr lang="en-US" sz="2800" dirty="0" smtClean="0"/>
              <a:t> </a:t>
            </a:r>
            <a:r>
              <a:rPr lang="en-US" sz="2800" dirty="0" err="1" smtClean="0"/>
              <a:t>koeficijent</a:t>
            </a:r>
            <a:endParaRPr lang="en-US" sz="2800" dirty="0" smtClean="0"/>
          </a:p>
          <a:p>
            <a:r>
              <a:rPr lang="en-US" sz="2800" dirty="0" err="1"/>
              <a:t>N</a:t>
            </a:r>
            <a:r>
              <a:rPr lang="en-US" sz="2800" dirty="0" err="1" smtClean="0"/>
              <a:t>ajčešće</a:t>
            </a:r>
            <a:r>
              <a:rPr lang="en-US" sz="2800" dirty="0" smtClean="0"/>
              <a:t> </a:t>
            </a:r>
            <a:r>
              <a:rPr lang="en-US" sz="2800" dirty="0" err="1" smtClean="0"/>
              <a:t>ima</a:t>
            </a:r>
            <a:r>
              <a:rPr lang="en-US" sz="2800" dirty="0" smtClean="0"/>
              <a:t> </a:t>
            </a:r>
            <a:r>
              <a:rPr lang="en-US" sz="2800" dirty="0" err="1" smtClean="0"/>
              <a:t>manju</a:t>
            </a:r>
            <a:r>
              <a:rPr lang="en-US" sz="2800" dirty="0" smtClean="0"/>
              <a:t> </a:t>
            </a:r>
            <a:r>
              <a:rPr lang="en-US" sz="2800" dirty="0" err="1" smtClean="0"/>
              <a:t>vrednost</a:t>
            </a:r>
            <a:r>
              <a:rPr lang="en-US" sz="2800" dirty="0" smtClean="0"/>
              <a:t> </a:t>
            </a:r>
            <a:r>
              <a:rPr lang="en-US" sz="2800" dirty="0" err="1" smtClean="0"/>
              <a:t>nego</a:t>
            </a:r>
            <a:r>
              <a:rPr lang="en-US" sz="2800" dirty="0" smtClean="0"/>
              <a:t> </a:t>
            </a:r>
            <a:r>
              <a:rPr lang="en-US" sz="2800" dirty="0" err="1" smtClean="0"/>
              <a:t>Spirmanov</a:t>
            </a:r>
            <a:endParaRPr lang="en-US" sz="2800" dirty="0" smtClean="0"/>
          </a:p>
          <a:p>
            <a:endParaRPr lang="en-US" dirty="0"/>
          </a:p>
        </p:txBody>
      </p:sp>
    </p:spTree>
    <p:extLst>
      <p:ext uri="{BB962C8B-B14F-4D97-AF65-F5344CB8AC3E}">
        <p14:creationId xmlns:p14="http://schemas.microsoft.com/office/powerpoint/2010/main" val="20313401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RS" dirty="0" smtClean="0"/>
              <a:t>Kendalov tau-b koeficijent korelacije</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00200"/>
                <a:ext cx="8458200" cy="4525963"/>
              </a:xfrm>
            </p:spPr>
            <p:txBody>
              <a:bodyPr>
                <a:normAutofit fontScale="77500" lnSpcReduction="20000"/>
              </a:bodyPr>
              <a:lstStyle/>
              <a:p>
                <a:r>
                  <a:rPr lang="sr-Latn-RS" sz="3600" dirty="0" smtClean="0"/>
                  <a:t>Kažemo da je par </a:t>
                </a:r>
                <a14:m>
                  <m:oMath xmlns:m="http://schemas.openxmlformats.org/officeDocument/2006/math">
                    <m:d>
                      <m:dPr>
                        <m:ctrlPr>
                          <a:rPr lang="sr-Latn-RS" sz="3600" b="0" i="1" smtClean="0">
                            <a:latin typeface="Cambria Math"/>
                          </a:rPr>
                        </m:ctrlPr>
                      </m:dPr>
                      <m:e>
                        <m:sSub>
                          <m:sSubPr>
                            <m:ctrlPr>
                              <a:rPr lang="sr-Latn-RS" sz="3600" b="0" i="1" smtClean="0">
                                <a:latin typeface="Cambria Math"/>
                              </a:rPr>
                            </m:ctrlPr>
                          </m:sSubPr>
                          <m:e>
                            <m:r>
                              <a:rPr lang="sr-Latn-RS" sz="3600" b="0" i="1" smtClean="0">
                                <a:latin typeface="Cambria Math"/>
                              </a:rPr>
                              <m:t>𝑥</m:t>
                            </m:r>
                          </m:e>
                          <m:sub>
                            <m:r>
                              <a:rPr lang="sr-Latn-RS" sz="3600" b="0" i="1" smtClean="0">
                                <a:latin typeface="Cambria Math"/>
                              </a:rPr>
                              <m:t>𝑖</m:t>
                            </m:r>
                          </m:sub>
                        </m:sSub>
                        <m:r>
                          <a:rPr lang="sr-Latn-RS" sz="3600" b="0" i="1" smtClean="0">
                            <a:latin typeface="Cambria Math"/>
                          </a:rPr>
                          <m:t>, </m:t>
                        </m:r>
                        <m:sSub>
                          <m:sSubPr>
                            <m:ctrlPr>
                              <a:rPr lang="sr-Latn-RS" sz="3600" b="0" i="1" smtClean="0">
                                <a:latin typeface="Cambria Math"/>
                              </a:rPr>
                            </m:ctrlPr>
                          </m:sSubPr>
                          <m:e>
                            <m:r>
                              <a:rPr lang="sr-Latn-RS" sz="3600" b="0" i="1" smtClean="0">
                                <a:latin typeface="Cambria Math"/>
                              </a:rPr>
                              <m:t>𝑦</m:t>
                            </m:r>
                          </m:e>
                          <m:sub>
                            <m:r>
                              <a:rPr lang="sr-Latn-RS" sz="3600" b="0" i="1" smtClean="0">
                                <a:latin typeface="Cambria Math"/>
                              </a:rPr>
                              <m:t>𝑖</m:t>
                            </m:r>
                          </m:sub>
                        </m:sSub>
                      </m:e>
                    </m:d>
                  </m:oMath>
                </a14:m>
                <a:r>
                  <a:rPr lang="sr-Latn-RS" sz="3600" dirty="0" smtClean="0"/>
                  <a:t> i </a:t>
                </a:r>
                <a14:m>
                  <m:oMath xmlns:m="http://schemas.openxmlformats.org/officeDocument/2006/math">
                    <m:d>
                      <m:dPr>
                        <m:ctrlPr>
                          <a:rPr lang="sr-Latn-RS" sz="3600" i="1">
                            <a:latin typeface="Cambria Math"/>
                          </a:rPr>
                        </m:ctrlPr>
                      </m:dPr>
                      <m:e>
                        <m:sSub>
                          <m:sSubPr>
                            <m:ctrlPr>
                              <a:rPr lang="sr-Latn-RS" sz="3600" i="1">
                                <a:latin typeface="Cambria Math"/>
                              </a:rPr>
                            </m:ctrlPr>
                          </m:sSubPr>
                          <m:e>
                            <m:r>
                              <a:rPr lang="sr-Latn-RS" sz="3600" i="1">
                                <a:latin typeface="Cambria Math"/>
                              </a:rPr>
                              <m:t>𝑥</m:t>
                            </m:r>
                          </m:e>
                          <m:sub>
                            <m:r>
                              <a:rPr lang="sr-Latn-RS" sz="3600" i="1">
                                <a:latin typeface="Cambria Math"/>
                              </a:rPr>
                              <m:t>𝑗</m:t>
                            </m:r>
                          </m:sub>
                        </m:sSub>
                        <m:r>
                          <a:rPr lang="sr-Latn-RS" sz="3600" i="1">
                            <a:latin typeface="Cambria Math"/>
                          </a:rPr>
                          <m:t>, </m:t>
                        </m:r>
                        <m:sSub>
                          <m:sSubPr>
                            <m:ctrlPr>
                              <a:rPr lang="sr-Latn-RS" sz="3600" i="1">
                                <a:latin typeface="Cambria Math"/>
                              </a:rPr>
                            </m:ctrlPr>
                          </m:sSubPr>
                          <m:e>
                            <m:r>
                              <a:rPr lang="sr-Latn-RS" sz="3600" i="1">
                                <a:latin typeface="Cambria Math"/>
                              </a:rPr>
                              <m:t>𝑦</m:t>
                            </m:r>
                          </m:e>
                          <m:sub>
                            <m:r>
                              <a:rPr lang="sr-Latn-RS" sz="3600" i="1">
                                <a:latin typeface="Cambria Math"/>
                              </a:rPr>
                              <m:t>𝑗</m:t>
                            </m:r>
                          </m:sub>
                        </m:sSub>
                      </m:e>
                    </m:d>
                  </m:oMath>
                </a14:m>
                <a:r>
                  <a:rPr lang="en-US" sz="3600" dirty="0" smtClean="0"/>
                  <a:t> </a:t>
                </a:r>
                <a:r>
                  <a:rPr lang="sr-Latn-RS" sz="3600" dirty="0" smtClean="0"/>
                  <a:t>saglasan ako važi </a:t>
                </a:r>
                <a14:m>
                  <m:oMath xmlns:m="http://schemas.openxmlformats.org/officeDocument/2006/math">
                    <m:sSub>
                      <m:sSubPr>
                        <m:ctrlPr>
                          <a:rPr lang="sr-Latn-RS" sz="3600" b="0" i="1" smtClean="0">
                            <a:latin typeface="Cambria Math"/>
                          </a:rPr>
                        </m:ctrlPr>
                      </m:sSubPr>
                      <m:e>
                        <m:r>
                          <a:rPr lang="sr-Latn-RS" sz="3600" b="0" i="1" smtClean="0">
                            <a:latin typeface="Cambria Math"/>
                          </a:rPr>
                          <m:t>𝑥</m:t>
                        </m:r>
                      </m:e>
                      <m:sub>
                        <m:r>
                          <a:rPr lang="sr-Latn-RS" sz="3600" b="0" i="1" smtClean="0">
                            <a:latin typeface="Cambria Math"/>
                          </a:rPr>
                          <m:t>𝑖</m:t>
                        </m:r>
                      </m:sub>
                    </m:sSub>
                    <m:r>
                      <a:rPr lang="sr-Latn-RS" sz="3600" b="0" i="1" smtClean="0">
                        <a:latin typeface="Cambria Math"/>
                      </a:rPr>
                      <m:t>&gt;</m:t>
                    </m:r>
                    <m:sSub>
                      <m:sSubPr>
                        <m:ctrlPr>
                          <a:rPr lang="sr-Latn-RS" sz="3600" b="0" i="1" smtClean="0">
                            <a:latin typeface="Cambria Math"/>
                          </a:rPr>
                        </m:ctrlPr>
                      </m:sSubPr>
                      <m:e>
                        <m:r>
                          <a:rPr lang="sr-Latn-RS" sz="3600" b="0" i="1" smtClean="0">
                            <a:latin typeface="Cambria Math"/>
                          </a:rPr>
                          <m:t>𝑥</m:t>
                        </m:r>
                      </m:e>
                      <m:sub>
                        <m:r>
                          <a:rPr lang="sr-Latn-RS" sz="3600" b="0" i="1" smtClean="0">
                            <a:latin typeface="Cambria Math"/>
                          </a:rPr>
                          <m:t>𝑗</m:t>
                        </m:r>
                      </m:sub>
                    </m:sSub>
                    <m:r>
                      <a:rPr lang="sr-Latn-RS" sz="3600" b="0" i="1" smtClean="0">
                        <a:latin typeface="Cambria Math"/>
                      </a:rPr>
                      <m:t> </m:t>
                    </m:r>
                  </m:oMath>
                </a14:m>
                <a:r>
                  <a:rPr lang="sr-Latn-RS" sz="3600" dirty="0" smtClean="0"/>
                  <a:t>i </a:t>
                </a:r>
                <a14:m>
                  <m:oMath xmlns:m="http://schemas.openxmlformats.org/officeDocument/2006/math">
                    <m:sSub>
                      <m:sSubPr>
                        <m:ctrlPr>
                          <a:rPr lang="sr-Latn-RS" sz="3600" i="1">
                            <a:latin typeface="Cambria Math"/>
                          </a:rPr>
                        </m:ctrlPr>
                      </m:sSubPr>
                      <m:e>
                        <m:r>
                          <a:rPr lang="sr-Latn-RS" sz="3600" b="0" i="1" smtClean="0">
                            <a:latin typeface="Cambria Math"/>
                          </a:rPr>
                          <m:t>𝑦</m:t>
                        </m:r>
                      </m:e>
                      <m:sub>
                        <m:r>
                          <a:rPr lang="sr-Latn-RS" sz="3600" i="1">
                            <a:latin typeface="Cambria Math"/>
                          </a:rPr>
                          <m:t>𝑖</m:t>
                        </m:r>
                      </m:sub>
                    </m:sSub>
                    <m:r>
                      <a:rPr lang="sr-Latn-RS" sz="3600" i="1">
                        <a:latin typeface="Cambria Math"/>
                      </a:rPr>
                      <m:t>&gt;</m:t>
                    </m:r>
                    <m:sSub>
                      <m:sSubPr>
                        <m:ctrlPr>
                          <a:rPr lang="sr-Latn-RS" sz="3600" b="0" i="1" smtClean="0">
                            <a:latin typeface="Cambria Math"/>
                          </a:rPr>
                        </m:ctrlPr>
                      </m:sSubPr>
                      <m:e>
                        <m:r>
                          <a:rPr lang="sr-Latn-RS" sz="3600" b="0" i="1" smtClean="0">
                            <a:latin typeface="Cambria Math"/>
                          </a:rPr>
                          <m:t>𝑦</m:t>
                        </m:r>
                      </m:e>
                      <m:sub>
                        <m:r>
                          <a:rPr lang="sr-Latn-RS" sz="3600" b="0" i="1" smtClean="0">
                            <a:latin typeface="Cambria Math"/>
                          </a:rPr>
                          <m:t>𝑗</m:t>
                        </m:r>
                      </m:sub>
                    </m:sSub>
                  </m:oMath>
                </a14:m>
                <a:r>
                  <a:rPr lang="sr-Latn-RS" sz="3600" dirty="0" smtClean="0"/>
                  <a:t> ili </a:t>
                </a:r>
                <a14:m>
                  <m:oMath xmlns:m="http://schemas.openxmlformats.org/officeDocument/2006/math">
                    <m:sSub>
                      <m:sSubPr>
                        <m:ctrlPr>
                          <a:rPr lang="sr-Latn-RS" sz="3600" i="1">
                            <a:latin typeface="Cambria Math"/>
                          </a:rPr>
                        </m:ctrlPr>
                      </m:sSubPr>
                      <m:e>
                        <m:r>
                          <a:rPr lang="sr-Latn-RS" sz="3600" i="1">
                            <a:latin typeface="Cambria Math"/>
                          </a:rPr>
                          <m:t>𝑥</m:t>
                        </m:r>
                      </m:e>
                      <m:sub>
                        <m:r>
                          <a:rPr lang="sr-Latn-RS" sz="3600" i="1">
                            <a:latin typeface="Cambria Math"/>
                          </a:rPr>
                          <m:t>𝑖</m:t>
                        </m:r>
                      </m:sub>
                    </m:sSub>
                    <m:r>
                      <a:rPr lang="sr-Latn-RS" sz="3600" b="0" i="1" smtClean="0">
                        <a:latin typeface="Cambria Math"/>
                      </a:rPr>
                      <m:t>&lt;</m:t>
                    </m:r>
                    <m:sSub>
                      <m:sSubPr>
                        <m:ctrlPr>
                          <a:rPr lang="sr-Latn-RS" sz="3600" i="1">
                            <a:latin typeface="Cambria Math"/>
                          </a:rPr>
                        </m:ctrlPr>
                      </m:sSubPr>
                      <m:e>
                        <m:r>
                          <a:rPr lang="sr-Latn-RS" sz="3600" i="1">
                            <a:latin typeface="Cambria Math"/>
                          </a:rPr>
                          <m:t>𝑥</m:t>
                        </m:r>
                      </m:e>
                      <m:sub>
                        <m:r>
                          <a:rPr lang="sr-Latn-RS" sz="3600" i="1">
                            <a:latin typeface="Cambria Math"/>
                          </a:rPr>
                          <m:t>𝑗</m:t>
                        </m:r>
                      </m:sub>
                    </m:sSub>
                    <m:r>
                      <a:rPr lang="sr-Latn-RS" sz="3600" i="1">
                        <a:latin typeface="Cambria Math"/>
                      </a:rPr>
                      <m:t> </m:t>
                    </m:r>
                  </m:oMath>
                </a14:m>
                <a:r>
                  <a:rPr lang="sr-Latn-RS" sz="3600" dirty="0"/>
                  <a:t>i </a:t>
                </a:r>
                <a14:m>
                  <m:oMath xmlns:m="http://schemas.openxmlformats.org/officeDocument/2006/math">
                    <m:sSub>
                      <m:sSubPr>
                        <m:ctrlPr>
                          <a:rPr lang="sr-Latn-RS" sz="3600" i="1">
                            <a:latin typeface="Cambria Math"/>
                          </a:rPr>
                        </m:ctrlPr>
                      </m:sSubPr>
                      <m:e>
                        <m:r>
                          <a:rPr lang="sr-Latn-RS" sz="3600" i="1">
                            <a:latin typeface="Cambria Math"/>
                          </a:rPr>
                          <m:t>𝑦</m:t>
                        </m:r>
                      </m:e>
                      <m:sub>
                        <m:r>
                          <a:rPr lang="sr-Latn-RS" sz="3600" i="1">
                            <a:latin typeface="Cambria Math"/>
                          </a:rPr>
                          <m:t>𝑖</m:t>
                        </m:r>
                      </m:sub>
                    </m:sSub>
                    <m:r>
                      <a:rPr lang="sr-Latn-RS" sz="3600" b="0" i="1" smtClean="0">
                        <a:latin typeface="Cambria Math"/>
                      </a:rPr>
                      <m:t>&lt;</m:t>
                    </m:r>
                    <m:sSub>
                      <m:sSubPr>
                        <m:ctrlPr>
                          <a:rPr lang="sr-Latn-RS" sz="3600" i="1">
                            <a:latin typeface="Cambria Math"/>
                          </a:rPr>
                        </m:ctrlPr>
                      </m:sSubPr>
                      <m:e>
                        <m:r>
                          <a:rPr lang="sr-Latn-RS" sz="3600" i="1">
                            <a:latin typeface="Cambria Math"/>
                          </a:rPr>
                          <m:t>𝑦</m:t>
                        </m:r>
                      </m:e>
                      <m:sub>
                        <m:r>
                          <a:rPr lang="sr-Latn-RS" sz="3600" i="1">
                            <a:latin typeface="Cambria Math"/>
                          </a:rPr>
                          <m:t>𝑗</m:t>
                        </m:r>
                      </m:sub>
                    </m:sSub>
                  </m:oMath>
                </a14:m>
                <a:r>
                  <a:rPr lang="sr-Latn-RS" sz="3600" dirty="0" smtClean="0"/>
                  <a:t>.</a:t>
                </a:r>
              </a:p>
              <a:p>
                <a:r>
                  <a:rPr lang="sr-Latn-RS" sz="3600" dirty="0" smtClean="0"/>
                  <a:t>Par </a:t>
                </a:r>
                <a14:m>
                  <m:oMath xmlns:m="http://schemas.openxmlformats.org/officeDocument/2006/math">
                    <m:d>
                      <m:dPr>
                        <m:ctrlPr>
                          <a:rPr lang="sr-Latn-RS" sz="3600" i="1">
                            <a:latin typeface="Cambria Math"/>
                          </a:rPr>
                        </m:ctrlPr>
                      </m:dPr>
                      <m:e>
                        <m:sSub>
                          <m:sSubPr>
                            <m:ctrlPr>
                              <a:rPr lang="sr-Latn-RS" sz="3600" i="1">
                                <a:latin typeface="Cambria Math"/>
                              </a:rPr>
                            </m:ctrlPr>
                          </m:sSubPr>
                          <m:e>
                            <m:r>
                              <a:rPr lang="sr-Latn-RS" sz="3600" i="1">
                                <a:latin typeface="Cambria Math"/>
                              </a:rPr>
                              <m:t>𝑥</m:t>
                            </m:r>
                          </m:e>
                          <m:sub>
                            <m:r>
                              <a:rPr lang="sr-Latn-RS" sz="3600" i="1">
                                <a:latin typeface="Cambria Math"/>
                              </a:rPr>
                              <m:t>𝑖</m:t>
                            </m:r>
                          </m:sub>
                        </m:sSub>
                        <m:r>
                          <a:rPr lang="sr-Latn-RS" sz="3600" i="1">
                            <a:latin typeface="Cambria Math"/>
                          </a:rPr>
                          <m:t>, </m:t>
                        </m:r>
                        <m:sSub>
                          <m:sSubPr>
                            <m:ctrlPr>
                              <a:rPr lang="sr-Latn-RS" sz="3600" i="1">
                                <a:latin typeface="Cambria Math"/>
                              </a:rPr>
                            </m:ctrlPr>
                          </m:sSubPr>
                          <m:e>
                            <m:r>
                              <a:rPr lang="sr-Latn-RS" sz="3600" i="1">
                                <a:latin typeface="Cambria Math"/>
                              </a:rPr>
                              <m:t>𝑦</m:t>
                            </m:r>
                          </m:e>
                          <m:sub>
                            <m:r>
                              <a:rPr lang="sr-Latn-RS" sz="3600" i="1">
                                <a:latin typeface="Cambria Math"/>
                              </a:rPr>
                              <m:t>𝑖</m:t>
                            </m:r>
                          </m:sub>
                        </m:sSub>
                      </m:e>
                    </m:d>
                  </m:oMath>
                </a14:m>
                <a:r>
                  <a:rPr lang="sr-Latn-RS" sz="3600" dirty="0"/>
                  <a:t> i </a:t>
                </a:r>
                <a14:m>
                  <m:oMath xmlns:m="http://schemas.openxmlformats.org/officeDocument/2006/math">
                    <m:d>
                      <m:dPr>
                        <m:ctrlPr>
                          <a:rPr lang="sr-Latn-RS" sz="3600" i="1">
                            <a:latin typeface="Cambria Math"/>
                          </a:rPr>
                        </m:ctrlPr>
                      </m:dPr>
                      <m:e>
                        <m:sSub>
                          <m:sSubPr>
                            <m:ctrlPr>
                              <a:rPr lang="sr-Latn-RS" sz="3600" i="1">
                                <a:latin typeface="Cambria Math"/>
                              </a:rPr>
                            </m:ctrlPr>
                          </m:sSubPr>
                          <m:e>
                            <m:r>
                              <a:rPr lang="sr-Latn-RS" sz="3600" i="1">
                                <a:latin typeface="Cambria Math"/>
                              </a:rPr>
                              <m:t>𝑥</m:t>
                            </m:r>
                          </m:e>
                          <m:sub>
                            <m:r>
                              <a:rPr lang="sr-Latn-RS" sz="3600" i="1">
                                <a:latin typeface="Cambria Math"/>
                              </a:rPr>
                              <m:t>𝑗</m:t>
                            </m:r>
                          </m:sub>
                        </m:sSub>
                        <m:r>
                          <a:rPr lang="sr-Latn-RS" sz="3600" i="1">
                            <a:latin typeface="Cambria Math"/>
                          </a:rPr>
                          <m:t>, </m:t>
                        </m:r>
                        <m:sSub>
                          <m:sSubPr>
                            <m:ctrlPr>
                              <a:rPr lang="sr-Latn-RS" sz="3600" i="1">
                                <a:latin typeface="Cambria Math"/>
                              </a:rPr>
                            </m:ctrlPr>
                          </m:sSubPr>
                          <m:e>
                            <m:r>
                              <a:rPr lang="sr-Latn-RS" sz="3600" i="1">
                                <a:latin typeface="Cambria Math"/>
                              </a:rPr>
                              <m:t>𝑦</m:t>
                            </m:r>
                          </m:e>
                          <m:sub>
                            <m:r>
                              <a:rPr lang="sr-Latn-RS" sz="3600" i="1">
                                <a:latin typeface="Cambria Math"/>
                              </a:rPr>
                              <m:t>𝑗</m:t>
                            </m:r>
                          </m:sub>
                        </m:sSub>
                      </m:e>
                    </m:d>
                  </m:oMath>
                </a14:m>
                <a:r>
                  <a:rPr lang="en-US" sz="3600" dirty="0" smtClean="0"/>
                  <a:t> </a:t>
                </a:r>
                <a:r>
                  <a:rPr lang="sr-Latn-RS" sz="3600" dirty="0" smtClean="0"/>
                  <a:t>je nesaglasan </a:t>
                </a:r>
                <a:r>
                  <a:rPr lang="sr-Latn-RS" sz="3600" dirty="0"/>
                  <a:t>ako važi </a:t>
                </a:r>
                <a14:m>
                  <m:oMath xmlns:m="http://schemas.openxmlformats.org/officeDocument/2006/math">
                    <m:sSub>
                      <m:sSubPr>
                        <m:ctrlPr>
                          <a:rPr lang="sr-Latn-RS" sz="3600" i="1">
                            <a:latin typeface="Cambria Math"/>
                          </a:rPr>
                        </m:ctrlPr>
                      </m:sSubPr>
                      <m:e>
                        <m:r>
                          <a:rPr lang="sr-Latn-RS" sz="3600" i="1">
                            <a:latin typeface="Cambria Math"/>
                          </a:rPr>
                          <m:t>𝑥</m:t>
                        </m:r>
                      </m:e>
                      <m:sub>
                        <m:r>
                          <a:rPr lang="sr-Latn-RS" sz="3600" i="1">
                            <a:latin typeface="Cambria Math"/>
                          </a:rPr>
                          <m:t>𝑖</m:t>
                        </m:r>
                      </m:sub>
                    </m:sSub>
                    <m:r>
                      <a:rPr lang="sr-Latn-RS" sz="3600" i="1">
                        <a:latin typeface="Cambria Math"/>
                      </a:rPr>
                      <m:t>&gt;</m:t>
                    </m:r>
                    <m:sSub>
                      <m:sSubPr>
                        <m:ctrlPr>
                          <a:rPr lang="sr-Latn-RS" sz="3600" i="1">
                            <a:latin typeface="Cambria Math"/>
                          </a:rPr>
                        </m:ctrlPr>
                      </m:sSubPr>
                      <m:e>
                        <m:r>
                          <a:rPr lang="sr-Latn-RS" sz="3600" i="1">
                            <a:latin typeface="Cambria Math"/>
                          </a:rPr>
                          <m:t>𝑥</m:t>
                        </m:r>
                      </m:e>
                      <m:sub>
                        <m:r>
                          <a:rPr lang="sr-Latn-RS" sz="3600" i="1">
                            <a:latin typeface="Cambria Math"/>
                          </a:rPr>
                          <m:t>𝑗</m:t>
                        </m:r>
                      </m:sub>
                    </m:sSub>
                    <m:r>
                      <a:rPr lang="sr-Latn-RS" sz="3600" i="1">
                        <a:latin typeface="Cambria Math"/>
                      </a:rPr>
                      <m:t> </m:t>
                    </m:r>
                  </m:oMath>
                </a14:m>
                <a:r>
                  <a:rPr lang="sr-Latn-RS" sz="3600" dirty="0"/>
                  <a:t>i </a:t>
                </a:r>
                <a14:m>
                  <m:oMath xmlns:m="http://schemas.openxmlformats.org/officeDocument/2006/math">
                    <m:sSub>
                      <m:sSubPr>
                        <m:ctrlPr>
                          <a:rPr lang="sr-Latn-RS" sz="3600" i="1">
                            <a:latin typeface="Cambria Math"/>
                          </a:rPr>
                        </m:ctrlPr>
                      </m:sSubPr>
                      <m:e>
                        <m:r>
                          <a:rPr lang="sr-Latn-RS" sz="3600" i="1">
                            <a:latin typeface="Cambria Math"/>
                          </a:rPr>
                          <m:t>𝑦</m:t>
                        </m:r>
                      </m:e>
                      <m:sub>
                        <m:r>
                          <a:rPr lang="sr-Latn-RS" sz="3600" i="1">
                            <a:latin typeface="Cambria Math"/>
                          </a:rPr>
                          <m:t>𝑖</m:t>
                        </m:r>
                      </m:sub>
                    </m:sSub>
                    <m:r>
                      <a:rPr lang="sr-Latn-RS" sz="3600" b="0" i="1" smtClean="0">
                        <a:latin typeface="Cambria Math"/>
                      </a:rPr>
                      <m:t>&lt;</m:t>
                    </m:r>
                    <m:sSub>
                      <m:sSubPr>
                        <m:ctrlPr>
                          <a:rPr lang="sr-Latn-RS" sz="3600" i="1">
                            <a:latin typeface="Cambria Math"/>
                          </a:rPr>
                        </m:ctrlPr>
                      </m:sSubPr>
                      <m:e>
                        <m:r>
                          <a:rPr lang="sr-Latn-RS" sz="3600" i="1">
                            <a:latin typeface="Cambria Math"/>
                          </a:rPr>
                          <m:t>𝑦</m:t>
                        </m:r>
                      </m:e>
                      <m:sub>
                        <m:r>
                          <a:rPr lang="sr-Latn-RS" sz="3600" i="1">
                            <a:latin typeface="Cambria Math"/>
                          </a:rPr>
                          <m:t>𝑗</m:t>
                        </m:r>
                      </m:sub>
                    </m:sSub>
                  </m:oMath>
                </a14:m>
                <a:r>
                  <a:rPr lang="sr-Latn-RS" sz="3600" dirty="0"/>
                  <a:t> ili </a:t>
                </a:r>
                <a14:m>
                  <m:oMath xmlns:m="http://schemas.openxmlformats.org/officeDocument/2006/math">
                    <m:sSub>
                      <m:sSubPr>
                        <m:ctrlPr>
                          <a:rPr lang="sr-Latn-RS" sz="3600" i="1">
                            <a:latin typeface="Cambria Math"/>
                          </a:rPr>
                        </m:ctrlPr>
                      </m:sSubPr>
                      <m:e>
                        <m:r>
                          <a:rPr lang="sr-Latn-RS" sz="3600" i="1">
                            <a:latin typeface="Cambria Math"/>
                          </a:rPr>
                          <m:t>𝑥</m:t>
                        </m:r>
                      </m:e>
                      <m:sub>
                        <m:r>
                          <a:rPr lang="sr-Latn-RS" sz="3600" i="1">
                            <a:latin typeface="Cambria Math"/>
                          </a:rPr>
                          <m:t>𝑖</m:t>
                        </m:r>
                      </m:sub>
                    </m:sSub>
                    <m:r>
                      <a:rPr lang="sr-Latn-RS" sz="3600" i="1">
                        <a:latin typeface="Cambria Math"/>
                      </a:rPr>
                      <m:t>&lt;</m:t>
                    </m:r>
                    <m:sSub>
                      <m:sSubPr>
                        <m:ctrlPr>
                          <a:rPr lang="sr-Latn-RS" sz="3600" i="1">
                            <a:latin typeface="Cambria Math"/>
                          </a:rPr>
                        </m:ctrlPr>
                      </m:sSubPr>
                      <m:e>
                        <m:r>
                          <a:rPr lang="sr-Latn-RS" sz="3600" i="1">
                            <a:latin typeface="Cambria Math"/>
                          </a:rPr>
                          <m:t>𝑥</m:t>
                        </m:r>
                      </m:e>
                      <m:sub>
                        <m:r>
                          <a:rPr lang="sr-Latn-RS" sz="3600" i="1">
                            <a:latin typeface="Cambria Math"/>
                          </a:rPr>
                          <m:t>𝑗</m:t>
                        </m:r>
                      </m:sub>
                    </m:sSub>
                    <m:r>
                      <a:rPr lang="sr-Latn-RS" sz="3600" i="1">
                        <a:latin typeface="Cambria Math"/>
                      </a:rPr>
                      <m:t> </m:t>
                    </m:r>
                  </m:oMath>
                </a14:m>
                <a:r>
                  <a:rPr lang="sr-Latn-RS" sz="3600" dirty="0"/>
                  <a:t>i </a:t>
                </a:r>
                <a14:m>
                  <m:oMath xmlns:m="http://schemas.openxmlformats.org/officeDocument/2006/math">
                    <m:sSub>
                      <m:sSubPr>
                        <m:ctrlPr>
                          <a:rPr lang="sr-Latn-RS" sz="3600" i="1">
                            <a:latin typeface="Cambria Math"/>
                          </a:rPr>
                        </m:ctrlPr>
                      </m:sSubPr>
                      <m:e>
                        <m:r>
                          <a:rPr lang="sr-Latn-RS" sz="3600" i="1">
                            <a:latin typeface="Cambria Math"/>
                          </a:rPr>
                          <m:t>𝑦</m:t>
                        </m:r>
                      </m:e>
                      <m:sub>
                        <m:r>
                          <a:rPr lang="sr-Latn-RS" sz="3600" i="1">
                            <a:latin typeface="Cambria Math"/>
                          </a:rPr>
                          <m:t>𝑖</m:t>
                        </m:r>
                      </m:sub>
                    </m:sSub>
                    <m:r>
                      <a:rPr lang="sr-Latn-RS" sz="3600" b="0" i="1" smtClean="0">
                        <a:latin typeface="Cambria Math"/>
                      </a:rPr>
                      <m:t>&gt;</m:t>
                    </m:r>
                    <m:sSub>
                      <m:sSubPr>
                        <m:ctrlPr>
                          <a:rPr lang="sr-Latn-RS" sz="3600" i="1">
                            <a:latin typeface="Cambria Math"/>
                          </a:rPr>
                        </m:ctrlPr>
                      </m:sSubPr>
                      <m:e>
                        <m:r>
                          <a:rPr lang="sr-Latn-RS" sz="3600" i="1">
                            <a:latin typeface="Cambria Math"/>
                          </a:rPr>
                          <m:t>𝑦</m:t>
                        </m:r>
                      </m:e>
                      <m:sub>
                        <m:r>
                          <a:rPr lang="sr-Latn-RS" sz="3600" i="1">
                            <a:latin typeface="Cambria Math"/>
                          </a:rPr>
                          <m:t>𝑗</m:t>
                        </m:r>
                      </m:sub>
                    </m:sSub>
                  </m:oMath>
                </a14:m>
                <a:r>
                  <a:rPr lang="sr-Latn-RS" sz="3600" dirty="0"/>
                  <a:t>.</a:t>
                </a:r>
                <a:endParaRPr lang="sr-Latn-RS" sz="3600" dirty="0" smtClean="0"/>
              </a:p>
              <a:p>
                <a:r>
                  <a:rPr lang="sr-Latn-RS" sz="3600" dirty="0" smtClean="0"/>
                  <a:t>Kendalov tau koeficijent definiše se kao</a:t>
                </a:r>
              </a:p>
              <a:p>
                <a:endParaRPr lang="sr-Latn-RS" dirty="0" smtClean="0"/>
              </a:p>
              <a:p>
                <a:pPr marL="0" indent="0">
                  <a:buNone/>
                </a:pPr>
                <a14:m>
                  <m:oMathPara xmlns:m="http://schemas.openxmlformats.org/officeDocument/2006/math">
                    <m:oMathParaPr>
                      <m:jc m:val="centerGroup"/>
                    </m:oMathParaPr>
                    <m:oMath xmlns:m="http://schemas.openxmlformats.org/officeDocument/2006/math">
                      <m:r>
                        <a:rPr lang="sr-Latn-RS" i="1" smtClean="0">
                          <a:latin typeface="Cambria Math"/>
                          <a:ea typeface="Cambria Math"/>
                        </a:rPr>
                        <m:t>𝜏</m:t>
                      </m:r>
                      <m:r>
                        <a:rPr lang="sr-Latn-RS" b="0" i="1" smtClean="0">
                          <a:latin typeface="Cambria Math"/>
                          <a:ea typeface="Cambria Math"/>
                        </a:rPr>
                        <m:t>=</m:t>
                      </m:r>
                      <m:f>
                        <m:fPr>
                          <m:ctrlPr>
                            <a:rPr lang="sr-Latn-RS" b="0" i="1" smtClean="0">
                              <a:latin typeface="Cambria Math"/>
                              <a:ea typeface="Cambria Math"/>
                            </a:rPr>
                          </m:ctrlPr>
                        </m:fPr>
                        <m:num>
                          <m:d>
                            <m:dPr>
                              <m:ctrlPr>
                                <a:rPr lang="sr-Latn-RS" b="0" i="1" smtClean="0">
                                  <a:latin typeface="Cambria Math"/>
                                  <a:ea typeface="Cambria Math"/>
                                </a:rPr>
                              </m:ctrlPr>
                            </m:dPr>
                            <m:e>
                              <m:r>
                                <a:rPr lang="sr-Latn-RS" b="0" i="1" smtClean="0">
                                  <a:latin typeface="Cambria Math"/>
                                  <a:ea typeface="Cambria Math"/>
                                </a:rPr>
                                <m:t>𝑏𝑟𝑜𝑗</m:t>
                              </m:r>
                              <m:r>
                                <a:rPr lang="sr-Latn-RS" b="0" i="1" smtClean="0">
                                  <a:latin typeface="Cambria Math"/>
                                  <a:ea typeface="Cambria Math"/>
                                </a:rPr>
                                <m:t> </m:t>
                              </m:r>
                              <m:r>
                                <a:rPr lang="sr-Latn-RS" b="0" i="1" smtClean="0">
                                  <a:latin typeface="Cambria Math"/>
                                  <a:ea typeface="Cambria Math"/>
                                </a:rPr>
                                <m:t>𝑠𝑎𝑔𝑙𝑎𝑠𝑛𝑖h</m:t>
                              </m:r>
                              <m:r>
                                <a:rPr lang="sr-Latn-RS" b="0" i="1" smtClean="0">
                                  <a:latin typeface="Cambria Math"/>
                                  <a:ea typeface="Cambria Math"/>
                                </a:rPr>
                                <m:t> </m:t>
                              </m:r>
                              <m:r>
                                <a:rPr lang="sr-Latn-RS" b="0" i="1" smtClean="0">
                                  <a:latin typeface="Cambria Math"/>
                                  <a:ea typeface="Cambria Math"/>
                                </a:rPr>
                                <m:t>𝑝𝑎𝑟𝑜𝑣𝑎</m:t>
                              </m:r>
                            </m:e>
                          </m:d>
                          <m:r>
                            <a:rPr lang="sr-Latn-RS" b="0" i="1" smtClean="0">
                              <a:latin typeface="Cambria Math"/>
                              <a:ea typeface="Cambria Math"/>
                            </a:rPr>
                            <m:t>−(</m:t>
                          </m:r>
                          <m:r>
                            <a:rPr lang="sr-Latn-RS" b="0" i="1" smtClean="0">
                              <a:latin typeface="Cambria Math"/>
                              <a:ea typeface="Cambria Math"/>
                            </a:rPr>
                            <m:t>𝑏𝑟𝑜𝑗</m:t>
                          </m:r>
                          <m:r>
                            <a:rPr lang="sr-Latn-RS" b="0" i="1" smtClean="0">
                              <a:latin typeface="Cambria Math"/>
                              <a:ea typeface="Cambria Math"/>
                            </a:rPr>
                            <m:t> </m:t>
                          </m:r>
                          <m:r>
                            <a:rPr lang="sr-Latn-RS" b="0" i="1" smtClean="0">
                              <a:latin typeface="Cambria Math"/>
                              <a:ea typeface="Cambria Math"/>
                            </a:rPr>
                            <m:t>𝑛𝑒𝑠𝑎𝑔𝑙𝑎𝑠𝑛𝑖h</m:t>
                          </m:r>
                          <m:r>
                            <a:rPr lang="sr-Latn-RS" b="0" i="1" smtClean="0">
                              <a:latin typeface="Cambria Math"/>
                              <a:ea typeface="Cambria Math"/>
                            </a:rPr>
                            <m:t> </m:t>
                          </m:r>
                          <m:r>
                            <a:rPr lang="sr-Latn-RS" b="0" i="1" smtClean="0">
                              <a:latin typeface="Cambria Math"/>
                              <a:ea typeface="Cambria Math"/>
                            </a:rPr>
                            <m:t>𝑝𝑎𝑟𝑜𝑣𝑎</m:t>
                          </m:r>
                          <m:r>
                            <a:rPr lang="sr-Latn-RS" b="0" i="1" smtClean="0">
                              <a:latin typeface="Cambria Math"/>
                              <a:ea typeface="Cambria Math"/>
                            </a:rPr>
                            <m:t>)</m:t>
                          </m:r>
                        </m:num>
                        <m:den>
                          <m:f>
                            <m:fPr>
                              <m:ctrlPr>
                                <a:rPr lang="sr-Latn-RS" b="0" i="1" smtClean="0">
                                  <a:latin typeface="Cambria Math"/>
                                  <a:ea typeface="Cambria Math"/>
                                </a:rPr>
                              </m:ctrlPr>
                            </m:fPr>
                            <m:num>
                              <m:r>
                                <a:rPr lang="sr-Latn-RS" b="0" i="1" smtClean="0">
                                  <a:latin typeface="Cambria Math"/>
                                  <a:ea typeface="Cambria Math"/>
                                </a:rPr>
                                <m:t>1</m:t>
                              </m:r>
                            </m:num>
                            <m:den>
                              <m:r>
                                <a:rPr lang="sr-Latn-RS" b="0" i="1" smtClean="0">
                                  <a:latin typeface="Cambria Math"/>
                                  <a:ea typeface="Cambria Math"/>
                                </a:rPr>
                                <m:t>2</m:t>
                              </m:r>
                            </m:den>
                          </m:f>
                          <m:r>
                            <a:rPr lang="sr-Latn-RS" b="0" i="1" smtClean="0">
                              <a:latin typeface="Cambria Math"/>
                              <a:ea typeface="Cambria Math"/>
                            </a:rPr>
                            <m:t>𝑁</m:t>
                          </m:r>
                          <m:r>
                            <a:rPr lang="sr-Latn-RS" b="0" i="1" smtClean="0">
                              <a:latin typeface="Cambria Math"/>
                              <a:ea typeface="Cambria Math"/>
                            </a:rPr>
                            <m:t>(</m:t>
                          </m:r>
                          <m:r>
                            <a:rPr lang="sr-Latn-RS" b="0" i="1" smtClean="0">
                              <a:latin typeface="Cambria Math"/>
                              <a:ea typeface="Cambria Math"/>
                            </a:rPr>
                            <m:t>𝑁</m:t>
                          </m:r>
                          <m:r>
                            <a:rPr lang="sr-Latn-RS" b="0" i="1" smtClean="0">
                              <a:latin typeface="Cambria Math"/>
                              <a:ea typeface="Cambria Math"/>
                            </a:rPr>
                            <m:t>−1)</m:t>
                          </m:r>
                        </m:den>
                      </m:f>
                    </m:oMath>
                  </m:oMathPara>
                </a14:m>
                <a:endParaRPr lang="sr-Latn-R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00200"/>
                <a:ext cx="8458200" cy="4525963"/>
              </a:xfrm>
              <a:blipFill rotWithShape="0">
                <a:blip r:embed="rId2"/>
                <a:stretch>
                  <a:fillRect l="-1297" t="-2291"/>
                </a:stretch>
              </a:blipFill>
            </p:spPr>
            <p:txBody>
              <a:bodyPr/>
              <a:lstStyle/>
              <a:p>
                <a:r>
                  <a:rPr lang="en-US">
                    <a:noFill/>
                  </a:rPr>
                  <a:t> </a:t>
                </a:r>
              </a:p>
            </p:txBody>
          </p:sp>
        </mc:Fallback>
      </mc:AlternateContent>
    </p:spTree>
    <p:extLst>
      <p:ext uri="{BB962C8B-B14F-4D97-AF65-F5344CB8AC3E}">
        <p14:creationId xmlns:p14="http://schemas.microsoft.com/office/powerpoint/2010/main" val="15465448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762000" y="990600"/>
            <a:ext cx="7543800" cy="5105400"/>
          </a:xfrm>
        </p:spPr>
        <p:txBody>
          <a:bodyPr>
            <a:normAutofit/>
          </a:bodyPr>
          <a:lstStyle/>
          <a:p>
            <a:pPr marL="457200" indent="-457200" algn="l">
              <a:buFont typeface="Arial" pitchFamily="34" charset="0"/>
              <a:buChar char="•"/>
            </a:pPr>
            <a:r>
              <a:rPr lang="sr-Latn-RS" sz="2800" dirty="0" smtClean="0">
                <a:solidFill>
                  <a:schemeClr val="tx1"/>
                </a:solidFill>
              </a:rPr>
              <a:t>Kada ispitujemo vezu između dve promenljive radi se o prostoj korelaciji</a:t>
            </a:r>
          </a:p>
          <a:p>
            <a:pPr marL="457200" indent="-457200" algn="l"/>
            <a:endParaRPr lang="sr-Latn-RS" sz="2800" dirty="0" smtClean="0">
              <a:solidFill>
                <a:schemeClr val="tx1"/>
              </a:solidFill>
            </a:endParaRPr>
          </a:p>
          <a:p>
            <a:pPr marL="457200" indent="-457200" algn="l">
              <a:buFont typeface="Arial" pitchFamily="34" charset="0"/>
              <a:buChar char="•"/>
            </a:pPr>
            <a:r>
              <a:rPr lang="sr-Latn-RS" sz="2800" dirty="0" smtClean="0">
                <a:solidFill>
                  <a:schemeClr val="tx1"/>
                </a:solidFill>
              </a:rPr>
              <a:t>Ukoliko ispitujemo vezu između više od dve promenljive reč je o višestrukoj korelaciji</a:t>
            </a:r>
            <a:r>
              <a:rPr lang="en-US" sz="2800" dirty="0" smtClean="0">
                <a:solidFill>
                  <a:schemeClr val="tx1"/>
                </a:solidFill>
              </a:rPr>
              <a:t/>
            </a:r>
            <a:br>
              <a:rPr lang="en-US" sz="2800" dirty="0" smtClean="0">
                <a:solidFill>
                  <a:schemeClr val="tx1"/>
                </a:solidFill>
              </a:rPr>
            </a:br>
            <a:r>
              <a:rPr lang="en-US" sz="2800" dirty="0" smtClean="0">
                <a:solidFill>
                  <a:schemeClr val="tx1"/>
                </a:solidFill>
              </a:rPr>
              <a:t/>
            </a:r>
            <a:br>
              <a:rPr lang="en-US" sz="2800" dirty="0" smtClean="0">
                <a:solidFill>
                  <a:schemeClr val="tx1"/>
                </a:solidFill>
              </a:rPr>
            </a:br>
            <a:r>
              <a:rPr lang="en-US" sz="2800" dirty="0" err="1" smtClean="0">
                <a:solidFill>
                  <a:schemeClr val="tx1"/>
                </a:solidFill>
              </a:rPr>
              <a:t>Mi</a:t>
            </a:r>
            <a:r>
              <a:rPr lang="en-US" sz="2800" dirty="0" smtClean="0">
                <a:solidFill>
                  <a:schemeClr val="tx1"/>
                </a:solidFill>
              </a:rPr>
              <a:t> </a:t>
            </a:r>
            <a:r>
              <a:rPr lang="en-US" sz="2800" dirty="0" err="1" smtClean="0">
                <a:solidFill>
                  <a:schemeClr val="tx1"/>
                </a:solidFill>
              </a:rPr>
              <a:t>ćemo</a:t>
            </a:r>
            <a:r>
              <a:rPr lang="en-US" sz="2800" dirty="0" smtClean="0">
                <a:solidFill>
                  <a:schemeClr val="tx1"/>
                </a:solidFill>
              </a:rPr>
              <a:t> se </a:t>
            </a:r>
            <a:r>
              <a:rPr lang="en-US" sz="2800" dirty="0" err="1" smtClean="0">
                <a:solidFill>
                  <a:schemeClr val="tx1"/>
                </a:solidFill>
              </a:rPr>
              <a:t>baviti</a:t>
            </a:r>
            <a:r>
              <a:rPr lang="en-US" sz="2800" dirty="0" smtClean="0">
                <a:solidFill>
                  <a:schemeClr val="tx1"/>
                </a:solidFill>
              </a:rPr>
              <a:t> </a:t>
            </a:r>
            <a:r>
              <a:rPr lang="en-US" sz="2800" dirty="0" err="1" smtClean="0">
                <a:solidFill>
                  <a:schemeClr val="tx1"/>
                </a:solidFill>
              </a:rPr>
              <a:t>prostom</a:t>
            </a:r>
            <a:r>
              <a:rPr lang="en-US" sz="2800" dirty="0" smtClean="0">
                <a:solidFill>
                  <a:schemeClr val="tx1"/>
                </a:solidFill>
              </a:rPr>
              <a:t> </a:t>
            </a:r>
            <a:r>
              <a:rPr lang="en-US" sz="2800" dirty="0" err="1" smtClean="0">
                <a:solidFill>
                  <a:schemeClr val="tx1"/>
                </a:solidFill>
              </a:rPr>
              <a:t>korelacijom</a:t>
            </a:r>
            <a:r>
              <a:rPr lang="en-US" sz="2800" dirty="0" smtClean="0">
                <a:solidFill>
                  <a:schemeClr val="tx1"/>
                </a:solidFill>
              </a:rPr>
              <a:t>.</a:t>
            </a:r>
            <a:endParaRPr lang="en-US" sz="2800" dirty="0">
              <a:solidFill>
                <a:schemeClr val="tx1"/>
              </a:solidFill>
            </a:endParaRPr>
          </a:p>
        </p:txBody>
      </p:sp>
    </p:spTree>
    <p:extLst>
      <p:ext uri="{BB962C8B-B14F-4D97-AF65-F5344CB8AC3E}">
        <p14:creationId xmlns:p14="http://schemas.microsoft.com/office/powerpoint/2010/main" val="883335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RS" dirty="0" smtClean="0"/>
              <a:t>Kendalov tau-b koeficijent korelacije</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sr-Latn-RS" sz="2800" dirty="0" smtClean="0"/>
                  <a:t>Par </a:t>
                </a:r>
                <a14:m>
                  <m:oMath xmlns:m="http://schemas.openxmlformats.org/officeDocument/2006/math">
                    <m:d>
                      <m:dPr>
                        <m:ctrlPr>
                          <a:rPr lang="sr-Latn-RS" sz="2800" i="1">
                            <a:latin typeface="Cambria Math"/>
                          </a:rPr>
                        </m:ctrlPr>
                      </m:dPr>
                      <m:e>
                        <m:sSub>
                          <m:sSubPr>
                            <m:ctrlPr>
                              <a:rPr lang="sr-Latn-RS" sz="2800" i="1">
                                <a:latin typeface="Cambria Math"/>
                              </a:rPr>
                            </m:ctrlPr>
                          </m:sSubPr>
                          <m:e>
                            <m:r>
                              <a:rPr lang="sr-Latn-RS" sz="2800" i="1">
                                <a:latin typeface="Cambria Math"/>
                              </a:rPr>
                              <m:t>𝑥</m:t>
                            </m:r>
                          </m:e>
                          <m:sub>
                            <m:r>
                              <a:rPr lang="sr-Latn-RS" sz="2800" i="1">
                                <a:latin typeface="Cambria Math"/>
                              </a:rPr>
                              <m:t>𝑖</m:t>
                            </m:r>
                          </m:sub>
                        </m:sSub>
                        <m:r>
                          <a:rPr lang="sr-Latn-RS" sz="2800" i="1">
                            <a:latin typeface="Cambria Math"/>
                          </a:rPr>
                          <m:t>, </m:t>
                        </m:r>
                        <m:sSub>
                          <m:sSubPr>
                            <m:ctrlPr>
                              <a:rPr lang="sr-Latn-RS" sz="2800" i="1">
                                <a:latin typeface="Cambria Math"/>
                              </a:rPr>
                            </m:ctrlPr>
                          </m:sSubPr>
                          <m:e>
                            <m:r>
                              <a:rPr lang="sr-Latn-RS" sz="2800" i="1">
                                <a:latin typeface="Cambria Math"/>
                              </a:rPr>
                              <m:t>𝑦</m:t>
                            </m:r>
                          </m:e>
                          <m:sub>
                            <m:r>
                              <a:rPr lang="sr-Latn-RS" sz="2800" i="1">
                                <a:latin typeface="Cambria Math"/>
                              </a:rPr>
                              <m:t>𝑖</m:t>
                            </m:r>
                          </m:sub>
                        </m:sSub>
                      </m:e>
                    </m:d>
                  </m:oMath>
                </a14:m>
                <a:r>
                  <a:rPr lang="sr-Latn-RS" sz="2800" dirty="0"/>
                  <a:t> i </a:t>
                </a:r>
                <a14:m>
                  <m:oMath xmlns:m="http://schemas.openxmlformats.org/officeDocument/2006/math">
                    <m:d>
                      <m:dPr>
                        <m:ctrlPr>
                          <a:rPr lang="sr-Latn-RS" sz="2800" i="1">
                            <a:latin typeface="Cambria Math"/>
                          </a:rPr>
                        </m:ctrlPr>
                      </m:dPr>
                      <m:e>
                        <m:sSub>
                          <m:sSubPr>
                            <m:ctrlPr>
                              <a:rPr lang="sr-Latn-RS" sz="2800" i="1">
                                <a:latin typeface="Cambria Math"/>
                              </a:rPr>
                            </m:ctrlPr>
                          </m:sSubPr>
                          <m:e>
                            <m:r>
                              <a:rPr lang="sr-Latn-RS" sz="2800" i="1">
                                <a:latin typeface="Cambria Math"/>
                              </a:rPr>
                              <m:t>𝑥</m:t>
                            </m:r>
                          </m:e>
                          <m:sub>
                            <m:r>
                              <a:rPr lang="sr-Latn-RS" sz="2800" i="1">
                                <a:latin typeface="Cambria Math"/>
                              </a:rPr>
                              <m:t>𝑗</m:t>
                            </m:r>
                          </m:sub>
                        </m:sSub>
                        <m:r>
                          <a:rPr lang="sr-Latn-RS" sz="2800" i="1">
                            <a:latin typeface="Cambria Math"/>
                          </a:rPr>
                          <m:t>, </m:t>
                        </m:r>
                        <m:sSub>
                          <m:sSubPr>
                            <m:ctrlPr>
                              <a:rPr lang="sr-Latn-RS" sz="2800" i="1">
                                <a:latin typeface="Cambria Math"/>
                              </a:rPr>
                            </m:ctrlPr>
                          </m:sSubPr>
                          <m:e>
                            <m:r>
                              <a:rPr lang="sr-Latn-RS" sz="2800" i="1">
                                <a:latin typeface="Cambria Math"/>
                              </a:rPr>
                              <m:t>𝑦</m:t>
                            </m:r>
                          </m:e>
                          <m:sub>
                            <m:r>
                              <a:rPr lang="sr-Latn-RS" sz="2800" i="1">
                                <a:latin typeface="Cambria Math"/>
                              </a:rPr>
                              <m:t>𝑗</m:t>
                            </m:r>
                          </m:sub>
                        </m:sSub>
                      </m:e>
                    </m:d>
                  </m:oMath>
                </a14:m>
                <a:r>
                  <a:rPr lang="en-US" sz="2800" dirty="0" smtClean="0"/>
                  <a:t> </a:t>
                </a:r>
                <a:r>
                  <a:rPr lang="sr-Latn-RS" sz="2800" dirty="0" smtClean="0"/>
                  <a:t>je vezan </a:t>
                </a:r>
                <a:r>
                  <a:rPr lang="sr-Latn-RS" sz="2800" dirty="0"/>
                  <a:t>ako važi </a:t>
                </a:r>
                <a14:m>
                  <m:oMath xmlns:m="http://schemas.openxmlformats.org/officeDocument/2006/math">
                    <m:sSub>
                      <m:sSubPr>
                        <m:ctrlPr>
                          <a:rPr lang="sr-Latn-RS" sz="2800" i="1">
                            <a:latin typeface="Cambria Math"/>
                          </a:rPr>
                        </m:ctrlPr>
                      </m:sSubPr>
                      <m:e>
                        <m:r>
                          <a:rPr lang="sr-Latn-RS" sz="2800" i="1">
                            <a:latin typeface="Cambria Math"/>
                          </a:rPr>
                          <m:t>𝑥</m:t>
                        </m:r>
                      </m:e>
                      <m:sub>
                        <m:r>
                          <a:rPr lang="sr-Latn-RS" sz="2800" i="1">
                            <a:latin typeface="Cambria Math"/>
                          </a:rPr>
                          <m:t>𝑖</m:t>
                        </m:r>
                      </m:sub>
                    </m:sSub>
                    <m:r>
                      <a:rPr lang="sr-Latn-RS" sz="2800" b="0" i="1" smtClean="0">
                        <a:latin typeface="Cambria Math"/>
                      </a:rPr>
                      <m:t>=</m:t>
                    </m:r>
                    <m:sSub>
                      <m:sSubPr>
                        <m:ctrlPr>
                          <a:rPr lang="sr-Latn-RS" sz="2800" i="1">
                            <a:latin typeface="Cambria Math"/>
                          </a:rPr>
                        </m:ctrlPr>
                      </m:sSubPr>
                      <m:e>
                        <m:r>
                          <a:rPr lang="sr-Latn-RS" sz="2800" i="1">
                            <a:latin typeface="Cambria Math"/>
                          </a:rPr>
                          <m:t>𝑥</m:t>
                        </m:r>
                      </m:e>
                      <m:sub>
                        <m:r>
                          <a:rPr lang="sr-Latn-RS" sz="2800" i="1">
                            <a:latin typeface="Cambria Math"/>
                          </a:rPr>
                          <m:t>𝑗</m:t>
                        </m:r>
                      </m:sub>
                    </m:sSub>
                    <m:r>
                      <a:rPr lang="sr-Latn-RS" sz="2800" i="1">
                        <a:latin typeface="Cambria Math"/>
                      </a:rPr>
                      <m:t> </m:t>
                    </m:r>
                  </m:oMath>
                </a14:m>
                <a:r>
                  <a:rPr lang="sr-Latn-RS" sz="2800" dirty="0" smtClean="0"/>
                  <a:t>ili </a:t>
                </a:r>
                <a14:m>
                  <m:oMath xmlns:m="http://schemas.openxmlformats.org/officeDocument/2006/math">
                    <m:sSub>
                      <m:sSubPr>
                        <m:ctrlPr>
                          <a:rPr lang="sr-Latn-RS" sz="2800" i="1">
                            <a:latin typeface="Cambria Math"/>
                          </a:rPr>
                        </m:ctrlPr>
                      </m:sSubPr>
                      <m:e>
                        <m:r>
                          <a:rPr lang="sr-Latn-RS" sz="2800" i="1">
                            <a:latin typeface="Cambria Math"/>
                          </a:rPr>
                          <m:t>𝑦</m:t>
                        </m:r>
                      </m:e>
                      <m:sub>
                        <m:r>
                          <a:rPr lang="sr-Latn-RS" sz="2800" i="1">
                            <a:latin typeface="Cambria Math"/>
                          </a:rPr>
                          <m:t>𝑖</m:t>
                        </m:r>
                      </m:sub>
                    </m:sSub>
                    <m:r>
                      <a:rPr lang="sr-Latn-RS" sz="2800" b="0" i="1" smtClean="0">
                        <a:latin typeface="Cambria Math"/>
                      </a:rPr>
                      <m:t>=</m:t>
                    </m:r>
                    <m:sSub>
                      <m:sSubPr>
                        <m:ctrlPr>
                          <a:rPr lang="sr-Latn-RS" sz="2800" i="1">
                            <a:latin typeface="Cambria Math"/>
                          </a:rPr>
                        </m:ctrlPr>
                      </m:sSubPr>
                      <m:e>
                        <m:r>
                          <a:rPr lang="sr-Latn-RS" sz="2800" i="1">
                            <a:latin typeface="Cambria Math"/>
                          </a:rPr>
                          <m:t>𝑦</m:t>
                        </m:r>
                      </m:e>
                      <m:sub>
                        <m:r>
                          <a:rPr lang="sr-Latn-RS" sz="2800" i="1">
                            <a:latin typeface="Cambria Math"/>
                          </a:rPr>
                          <m:t>𝑗</m:t>
                        </m:r>
                      </m:sub>
                    </m:sSub>
                  </m:oMath>
                </a14:m>
                <a:endParaRPr lang="sr-Latn-RS" sz="2800" b="0" dirty="0" smtClean="0"/>
              </a:p>
              <a:p>
                <a:r>
                  <a:rPr lang="sr-Latn-RS" sz="2800" dirty="0" smtClean="0"/>
                  <a:t>Vezan par nije ni saglasan ni nesaglasan</a:t>
                </a:r>
              </a:p>
              <a:p>
                <a:r>
                  <a:rPr lang="sr-Latn-RS" sz="2800" dirty="0" smtClean="0"/>
                  <a:t>Kad se pojavljuju vezani parovi kendalov tau koeficijent se može modifikovati na razne načine da bi se zadržao u intevralu </a:t>
                </a:r>
                <a14:m>
                  <m:oMath xmlns:m="http://schemas.openxmlformats.org/officeDocument/2006/math">
                    <m:r>
                      <a:rPr lang="en-US" sz="2800" b="0" i="1" smtClean="0">
                        <a:latin typeface="Cambria Math"/>
                      </a:rPr>
                      <m:t>[</m:t>
                    </m:r>
                    <m:r>
                      <a:rPr lang="sr-Latn-RS" sz="2800" b="0" i="1" smtClean="0">
                        <a:latin typeface="Cambria Math"/>
                      </a:rPr>
                      <m:t>−1,1</m:t>
                    </m:r>
                    <m:r>
                      <a:rPr lang="en-US" sz="2800" b="0" i="1" smtClean="0">
                        <a:latin typeface="Cambria Math"/>
                      </a:rPr>
                      <m:t>]</m:t>
                    </m:r>
                  </m:oMath>
                </a14:m>
                <a:endParaRPr lang="sr-Latn-R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333" t="-674"/>
                </a:stretch>
              </a:blipFill>
            </p:spPr>
            <p:txBody>
              <a:bodyPr/>
              <a:lstStyle/>
              <a:p>
                <a:r>
                  <a:rPr lang="en-US">
                    <a:noFill/>
                  </a:rPr>
                  <a:t> </a:t>
                </a:r>
              </a:p>
            </p:txBody>
          </p:sp>
        </mc:Fallback>
      </mc:AlternateContent>
    </p:spTree>
    <p:extLst>
      <p:ext uri="{BB962C8B-B14F-4D97-AF65-F5344CB8AC3E}">
        <p14:creationId xmlns:p14="http://schemas.microsoft.com/office/powerpoint/2010/main" val="17598511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RS" dirty="0" smtClean="0"/>
              <a:t>Kendalov tau-b koeficijent korelacije</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70000" lnSpcReduction="20000"/>
              </a:bodyPr>
              <a:lstStyle/>
              <a:p>
                <a:r>
                  <a:rPr lang="sr-Latn-RS" dirty="0" smtClean="0"/>
                  <a:t>Jedna modifikacija je Kendalov tau-b koeficijent koji se računa po formuli</a:t>
                </a:r>
                <a:endParaRPr lang="en-US" dirty="0"/>
              </a:p>
              <a:p>
                <a:pPr marL="0" indent="0">
                  <a:buNone/>
                </a:pPr>
                <a14:m>
                  <m:oMathPara xmlns:m="http://schemas.openxmlformats.org/officeDocument/2006/math">
                    <m:oMathParaPr>
                      <m:jc m:val="centerGroup"/>
                    </m:oMathParaPr>
                    <m:oMath xmlns:m="http://schemas.openxmlformats.org/officeDocument/2006/math">
                      <m:sSub>
                        <m:sSubPr>
                          <m:ctrlPr>
                            <a:rPr lang="sr-Latn-RS" b="0" i="1" smtClean="0">
                              <a:latin typeface="Cambria Math"/>
                              <a:ea typeface="Cambria Math"/>
                            </a:rPr>
                          </m:ctrlPr>
                        </m:sSubPr>
                        <m:e>
                          <m:r>
                            <a:rPr lang="en-US" i="1" smtClean="0">
                              <a:latin typeface="Cambria Math" panose="02040503050406030204" pitchFamily="18" charset="0"/>
                              <a:ea typeface="Cambria Math"/>
                            </a:rPr>
                            <m:t>𝜏</m:t>
                          </m:r>
                        </m:e>
                        <m:sub>
                          <m:r>
                            <a:rPr lang="sr-Latn-RS" b="0" i="1" smtClean="0">
                              <a:latin typeface="Cambria Math" panose="02040503050406030204" pitchFamily="18" charset="0"/>
                              <a:ea typeface="Cambria Math"/>
                            </a:rPr>
                            <m:t>𝐵</m:t>
                          </m:r>
                        </m:sub>
                      </m:sSub>
                      <m:r>
                        <a:rPr lang="sr-Latn-RS" b="0" i="1" smtClean="0">
                          <a:latin typeface="Cambria Math" panose="02040503050406030204" pitchFamily="18" charset="0"/>
                          <a:ea typeface="Cambria Math"/>
                        </a:rPr>
                        <m:t>=</m:t>
                      </m:r>
                      <m:f>
                        <m:fPr>
                          <m:ctrlPr>
                            <a:rPr lang="sr-Latn-RS" b="0" i="1" smtClean="0">
                              <a:latin typeface="Cambria Math"/>
                              <a:ea typeface="Cambria Math"/>
                            </a:rPr>
                          </m:ctrlPr>
                        </m:fPr>
                        <m:num>
                          <m:sSub>
                            <m:sSubPr>
                              <m:ctrlPr>
                                <a:rPr lang="sr-Latn-RS" b="0" i="1" smtClean="0">
                                  <a:latin typeface="Cambria Math"/>
                                  <a:ea typeface="Cambria Math"/>
                                </a:rPr>
                              </m:ctrlPr>
                            </m:sSubPr>
                            <m:e>
                              <m:r>
                                <a:rPr lang="sr-Latn-RS" b="0" i="1" smtClean="0">
                                  <a:latin typeface="Cambria Math" panose="02040503050406030204" pitchFamily="18" charset="0"/>
                                  <a:ea typeface="Cambria Math"/>
                                </a:rPr>
                                <m:t>𝑁</m:t>
                              </m:r>
                            </m:e>
                            <m:sub>
                              <m:r>
                                <a:rPr lang="sr-Latn-RS" b="0" i="1" smtClean="0">
                                  <a:latin typeface="Cambria Math" panose="02040503050406030204" pitchFamily="18" charset="0"/>
                                  <a:ea typeface="Cambria Math"/>
                                </a:rPr>
                                <m:t>𝑐</m:t>
                              </m:r>
                            </m:sub>
                          </m:sSub>
                          <m:r>
                            <a:rPr lang="sr-Latn-RS" b="0" i="1" smtClean="0">
                              <a:latin typeface="Cambria Math" panose="02040503050406030204" pitchFamily="18" charset="0"/>
                              <a:ea typeface="Cambria Math"/>
                            </a:rPr>
                            <m:t>−</m:t>
                          </m:r>
                          <m:sSub>
                            <m:sSubPr>
                              <m:ctrlPr>
                                <a:rPr lang="sr-Latn-RS" b="0" i="1" smtClean="0">
                                  <a:latin typeface="Cambria Math"/>
                                  <a:ea typeface="Cambria Math"/>
                                </a:rPr>
                              </m:ctrlPr>
                            </m:sSubPr>
                            <m:e>
                              <m:r>
                                <a:rPr lang="sr-Latn-RS" b="0" i="1" smtClean="0">
                                  <a:latin typeface="Cambria Math" panose="02040503050406030204" pitchFamily="18" charset="0"/>
                                  <a:ea typeface="Cambria Math"/>
                                </a:rPr>
                                <m:t>𝑁</m:t>
                              </m:r>
                            </m:e>
                            <m:sub>
                              <m:r>
                                <a:rPr lang="sr-Latn-RS" b="0" i="1" smtClean="0">
                                  <a:latin typeface="Cambria Math" panose="02040503050406030204" pitchFamily="18" charset="0"/>
                                  <a:ea typeface="Cambria Math"/>
                                </a:rPr>
                                <m:t>𝑑</m:t>
                              </m:r>
                            </m:sub>
                          </m:sSub>
                        </m:num>
                        <m:den>
                          <m:rad>
                            <m:radPr>
                              <m:degHide m:val="on"/>
                              <m:ctrlPr>
                                <a:rPr lang="sr-Latn-RS" b="0" i="1" smtClean="0">
                                  <a:latin typeface="Cambria Math"/>
                                  <a:ea typeface="Cambria Math"/>
                                </a:rPr>
                              </m:ctrlPr>
                            </m:radPr>
                            <m:deg/>
                            <m:e>
                              <m:r>
                                <a:rPr lang="sr-Latn-RS" b="0" i="1" smtClean="0">
                                  <a:latin typeface="Cambria Math" panose="02040503050406030204" pitchFamily="18" charset="0"/>
                                  <a:ea typeface="Cambria Math"/>
                                </a:rPr>
                                <m:t>(</m:t>
                              </m:r>
                              <m:sSub>
                                <m:sSubPr>
                                  <m:ctrlPr>
                                    <a:rPr lang="sr-Latn-RS" b="0" i="1" smtClean="0">
                                      <a:latin typeface="Cambria Math"/>
                                      <a:ea typeface="Cambria Math"/>
                                    </a:rPr>
                                  </m:ctrlPr>
                                </m:sSubPr>
                                <m:e>
                                  <m:r>
                                    <a:rPr lang="sr-Latn-RS" b="0" i="1" smtClean="0">
                                      <a:latin typeface="Cambria Math" panose="02040503050406030204" pitchFamily="18" charset="0"/>
                                      <a:ea typeface="Cambria Math"/>
                                    </a:rPr>
                                    <m:t>𝑁</m:t>
                                  </m:r>
                                </m:e>
                                <m:sub>
                                  <m:r>
                                    <a:rPr lang="sr-Latn-RS" b="0" i="1" smtClean="0">
                                      <a:latin typeface="Cambria Math" panose="02040503050406030204" pitchFamily="18" charset="0"/>
                                      <a:ea typeface="Cambria Math"/>
                                    </a:rPr>
                                    <m:t>0</m:t>
                                  </m:r>
                                </m:sub>
                              </m:sSub>
                              <m:r>
                                <a:rPr lang="sr-Latn-RS" b="0" i="1" smtClean="0">
                                  <a:latin typeface="Cambria Math" panose="02040503050406030204" pitchFamily="18" charset="0"/>
                                  <a:ea typeface="Cambria Math"/>
                                </a:rPr>
                                <m:t>−</m:t>
                              </m:r>
                              <m:sSub>
                                <m:sSubPr>
                                  <m:ctrlPr>
                                    <a:rPr lang="sr-Latn-RS" b="0" i="1" smtClean="0">
                                      <a:latin typeface="Cambria Math"/>
                                      <a:ea typeface="Cambria Math"/>
                                    </a:rPr>
                                  </m:ctrlPr>
                                </m:sSubPr>
                                <m:e>
                                  <m:r>
                                    <a:rPr lang="sr-Latn-RS" b="0" i="1" smtClean="0">
                                      <a:latin typeface="Cambria Math" panose="02040503050406030204" pitchFamily="18" charset="0"/>
                                      <a:ea typeface="Cambria Math"/>
                                    </a:rPr>
                                    <m:t>𝑁</m:t>
                                  </m:r>
                                </m:e>
                                <m:sub>
                                  <m:r>
                                    <a:rPr lang="sr-Latn-RS" b="0" i="1" smtClean="0">
                                      <a:latin typeface="Cambria Math" panose="02040503050406030204" pitchFamily="18" charset="0"/>
                                      <a:ea typeface="Cambria Math"/>
                                    </a:rPr>
                                    <m:t>1</m:t>
                                  </m:r>
                                </m:sub>
                              </m:sSub>
                              <m:r>
                                <a:rPr lang="sr-Latn-RS" b="0" i="1" smtClean="0">
                                  <a:latin typeface="Cambria Math" panose="02040503050406030204" pitchFamily="18" charset="0"/>
                                  <a:ea typeface="Cambria Math"/>
                                </a:rPr>
                                <m:t>)(</m:t>
                              </m:r>
                              <m:sSub>
                                <m:sSubPr>
                                  <m:ctrlPr>
                                    <a:rPr lang="sr-Latn-RS" b="0" i="1" smtClean="0">
                                      <a:latin typeface="Cambria Math"/>
                                      <a:ea typeface="Cambria Math"/>
                                    </a:rPr>
                                  </m:ctrlPr>
                                </m:sSubPr>
                                <m:e>
                                  <m:r>
                                    <a:rPr lang="sr-Latn-RS" b="0" i="1" smtClean="0">
                                      <a:latin typeface="Cambria Math" panose="02040503050406030204" pitchFamily="18" charset="0"/>
                                      <a:ea typeface="Cambria Math"/>
                                    </a:rPr>
                                    <m:t>𝑁</m:t>
                                  </m:r>
                                </m:e>
                                <m:sub>
                                  <m:r>
                                    <a:rPr lang="sr-Latn-RS" b="0" i="1" smtClean="0">
                                      <a:latin typeface="Cambria Math" panose="02040503050406030204" pitchFamily="18" charset="0"/>
                                      <a:ea typeface="Cambria Math"/>
                                    </a:rPr>
                                    <m:t>0</m:t>
                                  </m:r>
                                </m:sub>
                              </m:sSub>
                              <m:r>
                                <a:rPr lang="sr-Latn-RS" b="0" i="1" smtClean="0">
                                  <a:latin typeface="Cambria Math" panose="02040503050406030204" pitchFamily="18" charset="0"/>
                                  <a:ea typeface="Cambria Math"/>
                                </a:rPr>
                                <m:t>−</m:t>
                              </m:r>
                              <m:sSub>
                                <m:sSubPr>
                                  <m:ctrlPr>
                                    <a:rPr lang="sr-Latn-RS" b="0" i="1" smtClean="0">
                                      <a:latin typeface="Cambria Math"/>
                                      <a:ea typeface="Cambria Math"/>
                                    </a:rPr>
                                  </m:ctrlPr>
                                </m:sSubPr>
                                <m:e>
                                  <m:r>
                                    <a:rPr lang="sr-Latn-RS" b="0" i="1" smtClean="0">
                                      <a:latin typeface="Cambria Math" panose="02040503050406030204" pitchFamily="18" charset="0"/>
                                      <a:ea typeface="Cambria Math"/>
                                    </a:rPr>
                                    <m:t>𝑁</m:t>
                                  </m:r>
                                </m:e>
                                <m:sub>
                                  <m:r>
                                    <a:rPr lang="sr-Latn-RS" b="0" i="1" smtClean="0">
                                      <a:latin typeface="Cambria Math" panose="02040503050406030204" pitchFamily="18" charset="0"/>
                                      <a:ea typeface="Cambria Math"/>
                                    </a:rPr>
                                    <m:t>2</m:t>
                                  </m:r>
                                </m:sub>
                              </m:sSub>
                              <m:r>
                                <a:rPr lang="sr-Latn-RS" b="0" i="1" smtClean="0">
                                  <a:latin typeface="Cambria Math" panose="02040503050406030204" pitchFamily="18" charset="0"/>
                                  <a:ea typeface="Cambria Math"/>
                                </a:rPr>
                                <m:t>)</m:t>
                              </m:r>
                            </m:e>
                          </m:rad>
                        </m:den>
                      </m:f>
                    </m:oMath>
                  </m:oMathPara>
                </a14:m>
                <a:endParaRPr lang="sr-Latn-RS" dirty="0" smtClean="0"/>
              </a:p>
              <a:p>
                <a:pPr marL="0" indent="0">
                  <a:buNone/>
                </a:pPr>
                <a:r>
                  <a:rPr lang="en-US" dirty="0"/>
                  <a:t> </a:t>
                </a:r>
                <a:r>
                  <a:rPr lang="en-US" dirty="0" smtClean="0"/>
                  <a:t> </a:t>
                </a:r>
                <a:r>
                  <a:rPr lang="sr-Latn-RS" dirty="0" smtClean="0"/>
                  <a:t>gde </a:t>
                </a:r>
                <a:r>
                  <a:rPr lang="en-US" dirty="0" err="1" smtClean="0"/>
                  <a:t>su</a:t>
                </a:r>
                <a:endParaRPr lang="sr-Latn-RS" dirty="0" smtClean="0"/>
              </a:p>
              <a:p>
                <a:pPr marL="0" indent="0">
                  <a:buNone/>
                </a:pPr>
                <a14:m>
                  <m:oMath xmlns:m="http://schemas.openxmlformats.org/officeDocument/2006/math">
                    <m:sSub>
                      <m:sSubPr>
                        <m:ctrlPr>
                          <a:rPr lang="sr-Latn-RS" b="0" i="1" smtClean="0">
                            <a:latin typeface="Cambria Math"/>
                          </a:rPr>
                        </m:ctrlPr>
                      </m:sSubPr>
                      <m:e>
                        <m:r>
                          <a:rPr lang="sr-Latn-RS" b="0" i="1" smtClean="0">
                            <a:latin typeface="Cambria Math" panose="02040503050406030204" pitchFamily="18" charset="0"/>
                          </a:rPr>
                          <m:t>𝑁</m:t>
                        </m:r>
                      </m:e>
                      <m:sub>
                        <m:r>
                          <a:rPr lang="sr-Latn-RS" b="0" i="1" smtClean="0">
                            <a:latin typeface="Cambria Math" panose="02040503050406030204" pitchFamily="18" charset="0"/>
                          </a:rPr>
                          <m:t>0</m:t>
                        </m:r>
                      </m:sub>
                    </m:sSub>
                    <m:r>
                      <a:rPr lang="sr-Latn-RS" b="0" i="1" smtClean="0">
                        <a:latin typeface="Cambria Math" panose="02040503050406030204" pitchFamily="18" charset="0"/>
                      </a:rPr>
                      <m:t>=</m:t>
                    </m:r>
                    <m:f>
                      <m:fPr>
                        <m:ctrlPr>
                          <a:rPr lang="sr-Latn-RS" b="0" i="1" smtClean="0">
                            <a:latin typeface="Cambria Math"/>
                          </a:rPr>
                        </m:ctrlPr>
                      </m:fPr>
                      <m:num>
                        <m:r>
                          <a:rPr lang="sr-Latn-RS" b="0" i="1" smtClean="0">
                            <a:latin typeface="Cambria Math" panose="02040503050406030204" pitchFamily="18" charset="0"/>
                          </a:rPr>
                          <m:t>𝑁</m:t>
                        </m:r>
                        <m:d>
                          <m:dPr>
                            <m:ctrlPr>
                              <a:rPr lang="sr-Latn-RS" b="0" i="1" smtClean="0">
                                <a:latin typeface="Cambria Math"/>
                              </a:rPr>
                            </m:ctrlPr>
                          </m:dPr>
                          <m:e>
                            <m:r>
                              <a:rPr lang="sr-Latn-RS" b="0" i="1" smtClean="0">
                                <a:latin typeface="Cambria Math" panose="02040503050406030204" pitchFamily="18" charset="0"/>
                              </a:rPr>
                              <m:t>𝑁</m:t>
                            </m:r>
                            <m:r>
                              <a:rPr lang="sr-Latn-RS" b="0" i="1" smtClean="0">
                                <a:latin typeface="Cambria Math" panose="02040503050406030204" pitchFamily="18" charset="0"/>
                              </a:rPr>
                              <m:t>−1</m:t>
                            </m:r>
                          </m:e>
                        </m:d>
                      </m:num>
                      <m:den>
                        <m:r>
                          <a:rPr lang="sr-Latn-RS" b="0" i="1" smtClean="0">
                            <a:latin typeface="Cambria Math" panose="02040503050406030204" pitchFamily="18" charset="0"/>
                          </a:rPr>
                          <m:t>2</m:t>
                        </m:r>
                      </m:den>
                    </m:f>
                  </m:oMath>
                </a14:m>
                <a:r>
                  <a:rPr lang="en-US" b="0" dirty="0" smtClean="0"/>
                  <a:t>		</a:t>
                </a:r>
                <a14:m>
                  <m:oMath xmlns:m="http://schemas.openxmlformats.org/officeDocument/2006/math">
                    <m:sSub>
                      <m:sSubPr>
                        <m:ctrlPr>
                          <a:rPr lang="sr-Latn-RS" i="1">
                            <a:latin typeface="Cambria Math"/>
                          </a:rPr>
                        </m:ctrlPr>
                      </m:sSubPr>
                      <m:e>
                        <m:r>
                          <a:rPr lang="sr-Latn-RS" i="1">
                            <a:latin typeface="Cambria Math" panose="02040503050406030204" pitchFamily="18" charset="0"/>
                          </a:rPr>
                          <m:t>𝑁</m:t>
                        </m:r>
                      </m:e>
                      <m:sub>
                        <m:r>
                          <a:rPr lang="sr-Latn-RS" i="1">
                            <a:latin typeface="Cambria Math" panose="02040503050406030204" pitchFamily="18" charset="0"/>
                          </a:rPr>
                          <m:t>1</m:t>
                        </m:r>
                      </m:sub>
                    </m:sSub>
                    <m:r>
                      <a:rPr lang="sr-Latn-RS" i="1">
                        <a:latin typeface="Cambria Math" panose="02040503050406030204" pitchFamily="18" charset="0"/>
                      </a:rPr>
                      <m:t>=</m:t>
                    </m:r>
                    <m:nary>
                      <m:naryPr>
                        <m:chr m:val="∑"/>
                        <m:subHide m:val="on"/>
                        <m:supHide m:val="on"/>
                        <m:ctrlPr>
                          <a:rPr lang="sr-Latn-RS" i="1">
                            <a:latin typeface="Cambria Math"/>
                          </a:rPr>
                        </m:ctrlPr>
                      </m:naryPr>
                      <m:sub/>
                      <m:sup/>
                      <m:e>
                        <m:f>
                          <m:fPr>
                            <m:ctrlPr>
                              <a:rPr lang="sr-Latn-RS" i="1">
                                <a:latin typeface="Cambria Math"/>
                              </a:rPr>
                            </m:ctrlPr>
                          </m:fPr>
                          <m:num>
                            <m:sSub>
                              <m:sSubPr>
                                <m:ctrlPr>
                                  <a:rPr lang="sr-Latn-RS" i="1">
                                    <a:latin typeface="Cambria Math"/>
                                  </a:rPr>
                                </m:ctrlPr>
                              </m:sSubPr>
                              <m:e>
                                <m:r>
                                  <a:rPr lang="sr-Latn-RS" i="1">
                                    <a:latin typeface="Cambria Math" panose="02040503050406030204" pitchFamily="18" charset="0"/>
                                  </a:rPr>
                                  <m:t>𝑡</m:t>
                                </m:r>
                              </m:e>
                              <m:sub>
                                <m:r>
                                  <a:rPr lang="sr-Latn-RS" i="1">
                                    <a:latin typeface="Cambria Math" panose="02040503050406030204" pitchFamily="18" charset="0"/>
                                  </a:rPr>
                                  <m:t>𝑖</m:t>
                                </m:r>
                              </m:sub>
                            </m:sSub>
                            <m:d>
                              <m:dPr>
                                <m:ctrlPr>
                                  <a:rPr lang="sr-Latn-RS" i="1">
                                    <a:latin typeface="Cambria Math"/>
                                  </a:rPr>
                                </m:ctrlPr>
                              </m:dPr>
                              <m:e>
                                <m:sSub>
                                  <m:sSubPr>
                                    <m:ctrlPr>
                                      <a:rPr lang="sr-Latn-RS" i="1">
                                        <a:latin typeface="Cambria Math"/>
                                      </a:rPr>
                                    </m:ctrlPr>
                                  </m:sSubPr>
                                  <m:e>
                                    <m:r>
                                      <a:rPr lang="sr-Latn-RS" i="1">
                                        <a:latin typeface="Cambria Math" panose="02040503050406030204" pitchFamily="18" charset="0"/>
                                      </a:rPr>
                                      <m:t>𝑡</m:t>
                                    </m:r>
                                  </m:e>
                                  <m:sub>
                                    <m:r>
                                      <a:rPr lang="sr-Latn-RS" i="1">
                                        <a:latin typeface="Cambria Math" panose="02040503050406030204" pitchFamily="18" charset="0"/>
                                      </a:rPr>
                                      <m:t>𝑖</m:t>
                                    </m:r>
                                  </m:sub>
                                </m:sSub>
                                <m:r>
                                  <a:rPr lang="sr-Latn-RS" i="1">
                                    <a:latin typeface="Cambria Math" panose="02040503050406030204" pitchFamily="18" charset="0"/>
                                  </a:rPr>
                                  <m:t>−1</m:t>
                                </m:r>
                              </m:e>
                            </m:d>
                          </m:num>
                          <m:den>
                            <m:r>
                              <a:rPr lang="sr-Latn-RS" i="1">
                                <a:latin typeface="Cambria Math" panose="02040503050406030204" pitchFamily="18" charset="0"/>
                              </a:rPr>
                              <m:t>2</m:t>
                            </m:r>
                          </m:den>
                        </m:f>
                      </m:e>
                    </m:nary>
                  </m:oMath>
                </a14:m>
                <a:r>
                  <a:rPr lang="en-US" b="0" dirty="0" smtClean="0"/>
                  <a:t>		</a:t>
                </a:r>
                <a14:m>
                  <m:oMath xmlns:m="http://schemas.openxmlformats.org/officeDocument/2006/math">
                    <m:sSub>
                      <m:sSubPr>
                        <m:ctrlPr>
                          <a:rPr lang="sr-Latn-RS" i="1">
                            <a:latin typeface="Cambria Math"/>
                          </a:rPr>
                        </m:ctrlPr>
                      </m:sSubPr>
                      <m:e>
                        <m:r>
                          <a:rPr lang="sr-Latn-RS" i="1">
                            <a:latin typeface="Cambria Math" panose="02040503050406030204" pitchFamily="18" charset="0"/>
                          </a:rPr>
                          <m:t>𝑁</m:t>
                        </m:r>
                      </m:e>
                      <m:sub>
                        <m:r>
                          <a:rPr lang="sr-Latn-RS" i="1">
                            <a:latin typeface="Cambria Math" panose="02040503050406030204" pitchFamily="18" charset="0"/>
                          </a:rPr>
                          <m:t>2</m:t>
                        </m:r>
                      </m:sub>
                    </m:sSub>
                    <m:r>
                      <a:rPr lang="sr-Latn-RS" i="1">
                        <a:latin typeface="Cambria Math" panose="02040503050406030204" pitchFamily="18" charset="0"/>
                      </a:rPr>
                      <m:t>=</m:t>
                    </m:r>
                    <m:nary>
                      <m:naryPr>
                        <m:chr m:val="∑"/>
                        <m:subHide m:val="on"/>
                        <m:supHide m:val="on"/>
                        <m:ctrlPr>
                          <a:rPr lang="sr-Latn-RS" i="1">
                            <a:latin typeface="Cambria Math"/>
                          </a:rPr>
                        </m:ctrlPr>
                      </m:naryPr>
                      <m:sub/>
                      <m:sup/>
                      <m:e>
                        <m:f>
                          <m:fPr>
                            <m:ctrlPr>
                              <a:rPr lang="sr-Latn-RS" i="1">
                                <a:latin typeface="Cambria Math"/>
                              </a:rPr>
                            </m:ctrlPr>
                          </m:fPr>
                          <m:num>
                            <m:sSub>
                              <m:sSubPr>
                                <m:ctrlPr>
                                  <a:rPr lang="sr-Latn-RS" i="1">
                                    <a:latin typeface="Cambria Math"/>
                                  </a:rPr>
                                </m:ctrlPr>
                              </m:sSubPr>
                              <m:e>
                                <m:r>
                                  <a:rPr lang="sr-Latn-RS" i="1">
                                    <a:latin typeface="Cambria Math" panose="02040503050406030204" pitchFamily="18" charset="0"/>
                                  </a:rPr>
                                  <m:t>𝑢</m:t>
                                </m:r>
                              </m:e>
                              <m:sub>
                                <m:r>
                                  <a:rPr lang="sr-Latn-RS" i="1">
                                    <a:latin typeface="Cambria Math" panose="02040503050406030204" pitchFamily="18" charset="0"/>
                                  </a:rPr>
                                  <m:t>𝑗</m:t>
                                </m:r>
                              </m:sub>
                            </m:sSub>
                            <m:d>
                              <m:dPr>
                                <m:ctrlPr>
                                  <a:rPr lang="sr-Latn-RS" i="1">
                                    <a:latin typeface="Cambria Math"/>
                                  </a:rPr>
                                </m:ctrlPr>
                              </m:dPr>
                              <m:e>
                                <m:sSub>
                                  <m:sSubPr>
                                    <m:ctrlPr>
                                      <a:rPr lang="sr-Latn-RS" i="1">
                                        <a:latin typeface="Cambria Math"/>
                                      </a:rPr>
                                    </m:ctrlPr>
                                  </m:sSubPr>
                                  <m:e>
                                    <m:r>
                                      <a:rPr lang="sr-Latn-RS" i="1">
                                        <a:latin typeface="Cambria Math" panose="02040503050406030204" pitchFamily="18" charset="0"/>
                                      </a:rPr>
                                      <m:t>𝑢</m:t>
                                    </m:r>
                                  </m:e>
                                  <m:sub>
                                    <m:r>
                                      <a:rPr lang="sr-Latn-RS" i="1">
                                        <a:latin typeface="Cambria Math" panose="02040503050406030204" pitchFamily="18" charset="0"/>
                                      </a:rPr>
                                      <m:t>𝑗</m:t>
                                    </m:r>
                                  </m:sub>
                                </m:sSub>
                                <m:r>
                                  <a:rPr lang="sr-Latn-RS" i="1">
                                    <a:latin typeface="Cambria Math" panose="02040503050406030204" pitchFamily="18" charset="0"/>
                                  </a:rPr>
                                  <m:t>−1</m:t>
                                </m:r>
                              </m:e>
                            </m:d>
                          </m:num>
                          <m:den>
                            <m:r>
                              <a:rPr lang="sr-Latn-RS" i="1">
                                <a:latin typeface="Cambria Math" panose="02040503050406030204" pitchFamily="18" charset="0"/>
                              </a:rPr>
                              <m:t>2</m:t>
                            </m:r>
                          </m:den>
                        </m:f>
                      </m:e>
                    </m:nary>
                  </m:oMath>
                </a14:m>
                <a:endParaRPr lang="sr-Latn-RS" b="0" dirty="0" smtClean="0"/>
              </a:p>
              <a:p>
                <a:pPr marL="0" indent="0">
                  <a:buNone/>
                </a:pPr>
                <a14:m>
                  <m:oMath xmlns:m="http://schemas.openxmlformats.org/officeDocument/2006/math">
                    <m:sSub>
                      <m:sSubPr>
                        <m:ctrlPr>
                          <a:rPr lang="sr-Latn-RS" b="0" i="1" smtClean="0">
                            <a:latin typeface="Cambria Math"/>
                          </a:rPr>
                        </m:ctrlPr>
                      </m:sSubPr>
                      <m:e>
                        <m:r>
                          <a:rPr lang="sr-Latn-RS" b="0" i="1" smtClean="0">
                            <a:latin typeface="Cambria Math" panose="02040503050406030204" pitchFamily="18" charset="0"/>
                          </a:rPr>
                          <m:t>𝑁</m:t>
                        </m:r>
                      </m:e>
                      <m:sub>
                        <m:r>
                          <a:rPr lang="en-US" b="0" i="1" smtClean="0">
                            <a:latin typeface="Cambria Math" panose="02040503050406030204" pitchFamily="18" charset="0"/>
                          </a:rPr>
                          <m:t>𝑐</m:t>
                        </m:r>
                      </m:sub>
                    </m:sSub>
                    <m:r>
                      <a:rPr lang="sr-Latn-RS" b="0" i="1" smtClean="0">
                        <a:latin typeface="Cambria Math" panose="02040503050406030204" pitchFamily="18" charset="0"/>
                      </a:rPr>
                      <m:t>−</m:t>
                    </m:r>
                  </m:oMath>
                </a14:m>
                <a:r>
                  <a:rPr lang="sr-Latn-RS" b="0" i="0" dirty="0" smtClean="0">
                    <a:latin typeface="+mj-lt"/>
                  </a:rPr>
                  <a:t>broj saglasnih parova</a:t>
                </a:r>
                <a:endParaRPr lang="sr-Latn-RS" dirty="0" smtClean="0">
                  <a:cs typeface="Angsana New" panose="02020603050405020304" pitchFamily="18" charset="-34"/>
                </a:endParaRPr>
              </a:p>
              <a:p>
                <a:pPr marL="0" indent="0">
                  <a:buNone/>
                </a:pPr>
                <a14:m>
                  <m:oMath xmlns:m="http://schemas.openxmlformats.org/officeDocument/2006/math">
                    <m:sSub>
                      <m:sSubPr>
                        <m:ctrlPr>
                          <a:rPr lang="sr-Latn-RS" i="1">
                            <a:latin typeface="Cambria Math"/>
                          </a:rPr>
                        </m:ctrlPr>
                      </m:sSubPr>
                      <m:e>
                        <m:r>
                          <a:rPr lang="sr-Latn-RS" i="1">
                            <a:latin typeface="Cambria Math" panose="02040503050406030204" pitchFamily="18" charset="0"/>
                          </a:rPr>
                          <m:t>𝑁</m:t>
                        </m:r>
                      </m:e>
                      <m:sub>
                        <m:r>
                          <a:rPr lang="sr-Latn-RS" b="0" i="1" smtClean="0">
                            <a:latin typeface="Cambria Math" panose="02040503050406030204" pitchFamily="18" charset="0"/>
                          </a:rPr>
                          <m:t>𝑑</m:t>
                        </m:r>
                      </m:sub>
                    </m:sSub>
                    <m:r>
                      <a:rPr lang="sr-Latn-RS" i="1">
                        <a:latin typeface="Cambria Math" panose="02040503050406030204" pitchFamily="18" charset="0"/>
                      </a:rPr>
                      <m:t>−</m:t>
                    </m:r>
                  </m:oMath>
                </a14:m>
                <a:r>
                  <a:rPr lang="sr-Latn-RS" i="0" dirty="0" smtClean="0">
                    <a:latin typeface="+mj-lt"/>
                  </a:rPr>
                  <a:t>broj </a:t>
                </a:r>
                <a:r>
                  <a:rPr lang="sr-Latn-RS" b="0" i="0" dirty="0" smtClean="0">
                    <a:latin typeface="+mj-lt"/>
                  </a:rPr>
                  <a:t>ne</a:t>
                </a:r>
                <a:r>
                  <a:rPr lang="sr-Latn-RS" i="0" dirty="0" smtClean="0">
                    <a:latin typeface="+mj-lt"/>
                  </a:rPr>
                  <a:t>saglasnih parova</a:t>
                </a:r>
                <a:endParaRPr lang="sr-Latn-RS" dirty="0" smtClean="0"/>
              </a:p>
              <a:p>
                <a:pPr marL="0" indent="0">
                  <a:buNone/>
                </a:pPr>
                <a14:m>
                  <m:oMath xmlns:m="http://schemas.openxmlformats.org/officeDocument/2006/math">
                    <m:sSub>
                      <m:sSubPr>
                        <m:ctrlPr>
                          <a:rPr lang="sr-Latn-RS" b="0" i="1" smtClean="0">
                            <a:latin typeface="Cambria Math"/>
                          </a:rPr>
                        </m:ctrlPr>
                      </m:sSubPr>
                      <m:e>
                        <m:r>
                          <a:rPr lang="sr-Latn-RS" b="0" i="1" smtClean="0">
                            <a:latin typeface="Cambria Math" panose="02040503050406030204" pitchFamily="18" charset="0"/>
                          </a:rPr>
                          <m:t>𝑡</m:t>
                        </m:r>
                      </m:e>
                      <m:sub>
                        <m:r>
                          <a:rPr lang="sr-Latn-RS" b="0" i="1" smtClean="0">
                            <a:latin typeface="Cambria Math" panose="02040503050406030204" pitchFamily="18" charset="0"/>
                          </a:rPr>
                          <m:t>𝑖</m:t>
                        </m:r>
                      </m:sub>
                    </m:sSub>
                    <m:r>
                      <a:rPr lang="sr-Latn-RS" b="0" i="1" smtClean="0">
                        <a:latin typeface="Cambria Math" panose="02040503050406030204" pitchFamily="18" charset="0"/>
                      </a:rPr>
                      <m:t>−</m:t>
                    </m:r>
                  </m:oMath>
                </a14:m>
                <a:r>
                  <a:rPr lang="sr-Latn-RS" b="0" i="0" dirty="0" smtClean="0">
                    <a:latin typeface="+mj-lt"/>
                  </a:rPr>
                  <a:t>broj vezanih vrednos</a:t>
                </a:r>
                <a:r>
                  <a:rPr lang="sr-Latn-RS" dirty="0" smtClean="0"/>
                  <a:t>ti u </a:t>
                </a:r>
                <a14:m>
                  <m:oMath xmlns:m="http://schemas.openxmlformats.org/officeDocument/2006/math">
                    <m:r>
                      <a:rPr lang="sr-Latn-RS" b="0" i="1" dirty="0" smtClean="0">
                        <a:latin typeface="Cambria Math" panose="02040503050406030204" pitchFamily="18" charset="0"/>
                      </a:rPr>
                      <m:t>𝑖</m:t>
                    </m:r>
                  </m:oMath>
                </a14:m>
                <a:r>
                  <a:rPr lang="sr-Latn-RS" dirty="0" smtClean="0"/>
                  <a:t>-toj grupi vezanih parova </a:t>
                </a:r>
                <a:r>
                  <a:rPr lang="sr-Latn-RS" dirty="0"/>
                  <a:t>p</a:t>
                </a:r>
                <a:r>
                  <a:rPr lang="sr-Latn-RS" dirty="0" smtClean="0"/>
                  <a:t>o prvoj promenljivoj</a:t>
                </a:r>
              </a:p>
              <a:p>
                <a:pPr marL="0" indent="0">
                  <a:buNone/>
                </a:pPr>
                <a14:m>
                  <m:oMath xmlns:m="http://schemas.openxmlformats.org/officeDocument/2006/math">
                    <m:sSub>
                      <m:sSubPr>
                        <m:ctrlPr>
                          <a:rPr lang="sr-Latn-RS" i="1">
                            <a:latin typeface="Cambria Math"/>
                          </a:rPr>
                        </m:ctrlPr>
                      </m:sSubPr>
                      <m:e>
                        <m:r>
                          <a:rPr lang="en-US" b="0" i="1" smtClean="0">
                            <a:latin typeface="Cambria Math" panose="02040503050406030204" pitchFamily="18" charset="0"/>
                          </a:rPr>
                          <m:t>𝑢</m:t>
                        </m:r>
                      </m:e>
                      <m:sub>
                        <m:r>
                          <a:rPr lang="sr-Latn-RS" b="0" i="1" smtClean="0">
                            <a:latin typeface="Cambria Math" panose="02040503050406030204" pitchFamily="18" charset="0"/>
                          </a:rPr>
                          <m:t>𝑗</m:t>
                        </m:r>
                      </m:sub>
                    </m:sSub>
                    <m:r>
                      <a:rPr lang="sr-Latn-RS" i="1">
                        <a:latin typeface="Cambria Math" panose="02040503050406030204" pitchFamily="18" charset="0"/>
                      </a:rPr>
                      <m:t>−</m:t>
                    </m:r>
                  </m:oMath>
                </a14:m>
                <a:r>
                  <a:rPr lang="sr-Latn-RS" i="0" dirty="0" smtClean="0">
                    <a:latin typeface="+mj-lt"/>
                  </a:rPr>
                  <a:t>broj vezanih vrednos</a:t>
                </a:r>
                <a:r>
                  <a:rPr lang="sr-Latn-RS" dirty="0"/>
                  <a:t>ti u </a:t>
                </a:r>
                <a14:m>
                  <m:oMath xmlns:m="http://schemas.openxmlformats.org/officeDocument/2006/math">
                    <m:r>
                      <a:rPr lang="sr-Latn-RS" b="0" i="1" dirty="0" smtClean="0">
                        <a:latin typeface="Cambria Math" panose="02040503050406030204" pitchFamily="18" charset="0"/>
                      </a:rPr>
                      <m:t>𝑗</m:t>
                    </m:r>
                  </m:oMath>
                </a14:m>
                <a:r>
                  <a:rPr lang="sr-Latn-RS" dirty="0" smtClean="0"/>
                  <a:t>-toj </a:t>
                </a:r>
                <a:r>
                  <a:rPr lang="sr-Latn-RS" dirty="0"/>
                  <a:t>grupi vezanih parova po </a:t>
                </a:r>
                <a:r>
                  <a:rPr lang="en-US" dirty="0" err="1" smtClean="0"/>
                  <a:t>drugoj</a:t>
                </a:r>
                <a:r>
                  <a:rPr lang="en-US" dirty="0" smtClean="0"/>
                  <a:t> </a:t>
                </a:r>
                <a:r>
                  <a:rPr lang="sr-Latn-RS" dirty="0" smtClean="0"/>
                  <a:t>promenljivoj</a:t>
                </a:r>
                <a:endParaRPr lang="sr-Latn-RS" dirty="0"/>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963" t="-2291"/>
                </a:stretch>
              </a:blipFill>
            </p:spPr>
            <p:txBody>
              <a:bodyPr/>
              <a:lstStyle/>
              <a:p>
                <a:r>
                  <a:rPr lang="en-US">
                    <a:noFill/>
                  </a:rPr>
                  <a:t> </a:t>
                </a:r>
              </a:p>
            </p:txBody>
          </p:sp>
        </mc:Fallback>
      </mc:AlternateContent>
    </p:spTree>
    <p:extLst>
      <p:ext uri="{BB962C8B-B14F-4D97-AF65-F5344CB8AC3E}">
        <p14:creationId xmlns:p14="http://schemas.microsoft.com/office/powerpoint/2010/main" val="27570121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9980" y="0"/>
            <a:ext cx="6791639" cy="4038600"/>
          </a:xfrm>
        </p:spPr>
      </p:pic>
      <p:sp>
        <p:nvSpPr>
          <p:cNvPr id="2" name="TextBox 1"/>
          <p:cNvSpPr txBox="1"/>
          <p:nvPr/>
        </p:nvSpPr>
        <p:spPr>
          <a:xfrm>
            <a:off x="762000" y="4081947"/>
            <a:ext cx="7772400" cy="2800767"/>
          </a:xfrm>
          <a:prstGeom prst="rect">
            <a:avLst/>
          </a:prstGeom>
          <a:noFill/>
        </p:spPr>
        <p:txBody>
          <a:bodyPr wrap="square" rtlCol="0">
            <a:spAutoFit/>
          </a:bodyPr>
          <a:lstStyle/>
          <a:p>
            <a:pPr marL="285750" indent="-285750">
              <a:buFont typeface="Arial" panose="020B0604020202020204" pitchFamily="34" charset="0"/>
              <a:buChar char="•"/>
            </a:pPr>
            <a:r>
              <a:rPr lang="en-US" sz="2200" dirty="0" smtClean="0"/>
              <a:t>U </a:t>
            </a:r>
            <a:r>
              <a:rPr lang="en-US" sz="2200" dirty="0" err="1" smtClean="0"/>
              <a:t>tabeli</a:t>
            </a:r>
            <a:r>
              <a:rPr lang="en-US" sz="2200" dirty="0" smtClean="0"/>
              <a:t> Correlations date </a:t>
            </a:r>
            <a:r>
              <a:rPr lang="en-US" sz="2200" dirty="0" err="1" smtClean="0"/>
              <a:t>su</a:t>
            </a:r>
            <a:r>
              <a:rPr lang="en-US" sz="2200" dirty="0" smtClean="0"/>
              <a:t> </a:t>
            </a:r>
            <a:r>
              <a:rPr lang="en-US" sz="2200" dirty="0" err="1" smtClean="0"/>
              <a:t>vrednosti</a:t>
            </a:r>
            <a:r>
              <a:rPr lang="en-US" sz="2200" dirty="0" smtClean="0"/>
              <a:t> </a:t>
            </a:r>
            <a:r>
              <a:rPr lang="en-US" sz="2200" dirty="0" err="1" smtClean="0"/>
              <a:t>Spirmanovog</a:t>
            </a:r>
            <a:r>
              <a:rPr lang="en-US" sz="2200" dirty="0" smtClean="0"/>
              <a:t> </a:t>
            </a:r>
            <a:r>
              <a:rPr lang="en-US" sz="2200" dirty="0" err="1" smtClean="0"/>
              <a:t>i</a:t>
            </a:r>
            <a:r>
              <a:rPr lang="en-US" sz="2200" dirty="0" smtClean="0"/>
              <a:t> </a:t>
            </a:r>
            <a:r>
              <a:rPr lang="en-US" sz="2200" dirty="0" err="1" smtClean="0"/>
              <a:t>Kendalovog</a:t>
            </a:r>
            <a:r>
              <a:rPr lang="en-US" sz="2200" dirty="0" smtClean="0"/>
              <a:t> tau-b </a:t>
            </a:r>
            <a:r>
              <a:rPr lang="en-US" sz="2200" dirty="0" err="1" smtClean="0"/>
              <a:t>koeficijenta</a:t>
            </a:r>
            <a:r>
              <a:rPr lang="en-US" sz="2200" dirty="0" smtClean="0"/>
              <a:t> </a:t>
            </a:r>
            <a:r>
              <a:rPr lang="en-US" sz="2200" dirty="0" err="1" smtClean="0"/>
              <a:t>za</a:t>
            </a:r>
            <a:r>
              <a:rPr lang="en-US" sz="2200" dirty="0" smtClean="0"/>
              <a:t> </a:t>
            </a:r>
            <a:r>
              <a:rPr lang="en-US" sz="2200" dirty="0" err="1" smtClean="0"/>
              <a:t>obeležja</a:t>
            </a:r>
            <a:r>
              <a:rPr lang="en-US" sz="2200" dirty="0" smtClean="0"/>
              <a:t> </a:t>
            </a:r>
            <a:r>
              <a:rPr lang="en-US" sz="2200" dirty="0" err="1" smtClean="0"/>
              <a:t>Sadašnja</a:t>
            </a:r>
            <a:r>
              <a:rPr lang="en-US" sz="2200" dirty="0" smtClean="0"/>
              <a:t> </a:t>
            </a:r>
            <a:r>
              <a:rPr lang="en-US" sz="2200" dirty="0" err="1" smtClean="0"/>
              <a:t>plata</a:t>
            </a:r>
            <a:r>
              <a:rPr lang="en-US" sz="2200" dirty="0" smtClean="0"/>
              <a:t> </a:t>
            </a:r>
            <a:r>
              <a:rPr lang="en-US" sz="2200" dirty="0" err="1" smtClean="0"/>
              <a:t>i</a:t>
            </a:r>
            <a:r>
              <a:rPr lang="en-US" sz="2200" dirty="0" smtClean="0"/>
              <a:t> </a:t>
            </a:r>
            <a:r>
              <a:rPr lang="en-US" sz="2200" dirty="0" err="1" smtClean="0"/>
              <a:t>Nivo</a:t>
            </a:r>
            <a:r>
              <a:rPr lang="en-US" sz="2200" dirty="0" smtClean="0"/>
              <a:t> </a:t>
            </a:r>
            <a:r>
              <a:rPr lang="en-US" sz="2200" dirty="0" err="1" smtClean="0"/>
              <a:t>obrazovanja</a:t>
            </a:r>
            <a:endParaRPr lang="en-US" sz="2200" dirty="0" smtClean="0"/>
          </a:p>
          <a:p>
            <a:pPr marL="285750" indent="-285750">
              <a:buFont typeface="Arial" panose="020B0604020202020204" pitchFamily="34" charset="0"/>
              <a:buChar char="•"/>
            </a:pPr>
            <a:r>
              <a:rPr lang="en-US" sz="2200" dirty="0" smtClean="0"/>
              <a:t>Kao </a:t>
            </a:r>
            <a:r>
              <a:rPr lang="en-US" sz="2200" dirty="0" err="1" smtClean="0"/>
              <a:t>što</a:t>
            </a:r>
            <a:r>
              <a:rPr lang="en-US" sz="2200" dirty="0" smtClean="0"/>
              <a:t> je </a:t>
            </a:r>
            <a:r>
              <a:rPr lang="en-US" sz="2200" dirty="0" err="1" smtClean="0"/>
              <a:t>pomenuto</a:t>
            </a:r>
            <a:r>
              <a:rPr lang="en-US" sz="2200" dirty="0" smtClean="0"/>
              <a:t> </a:t>
            </a:r>
            <a:r>
              <a:rPr lang="en-US" sz="2200" dirty="0" err="1" smtClean="0"/>
              <a:t>vrednost</a:t>
            </a:r>
            <a:r>
              <a:rPr lang="en-US" sz="2200" dirty="0" smtClean="0"/>
              <a:t> </a:t>
            </a:r>
            <a:r>
              <a:rPr lang="en-US" sz="2200" dirty="0" err="1" smtClean="0"/>
              <a:t>Kendalovog</a:t>
            </a:r>
            <a:r>
              <a:rPr lang="en-US" sz="2200" dirty="0" smtClean="0"/>
              <a:t> tau-b </a:t>
            </a:r>
            <a:r>
              <a:rPr lang="en-US" sz="2200" dirty="0" err="1" smtClean="0"/>
              <a:t>koeficijenta</a:t>
            </a:r>
            <a:r>
              <a:rPr lang="en-US" sz="2200" dirty="0" smtClean="0"/>
              <a:t> je </a:t>
            </a:r>
            <a:r>
              <a:rPr lang="en-US" sz="2200" dirty="0" err="1" smtClean="0"/>
              <a:t>manja</a:t>
            </a:r>
            <a:r>
              <a:rPr lang="en-US" sz="2200" dirty="0" smtClean="0"/>
              <a:t> od </a:t>
            </a:r>
            <a:r>
              <a:rPr lang="en-US" sz="2200" dirty="0" err="1" smtClean="0"/>
              <a:t>Spirmanovog</a:t>
            </a:r>
            <a:endParaRPr lang="en-US" sz="2200" dirty="0" smtClean="0"/>
          </a:p>
          <a:p>
            <a:pPr marL="285750" indent="-285750">
              <a:buFont typeface="Arial" panose="020B0604020202020204" pitchFamily="34" charset="0"/>
              <a:buChar char="•"/>
            </a:pPr>
            <a:r>
              <a:rPr lang="en-US" sz="2200" dirty="0" err="1" smtClean="0"/>
              <a:t>Raspodela</a:t>
            </a:r>
            <a:r>
              <a:rPr lang="en-US" sz="2200" dirty="0" smtClean="0"/>
              <a:t> test </a:t>
            </a:r>
            <a:r>
              <a:rPr lang="en-US" sz="2200" dirty="0" err="1" smtClean="0"/>
              <a:t>statistike</a:t>
            </a:r>
            <a:r>
              <a:rPr lang="en-US" sz="2200" dirty="0" smtClean="0"/>
              <a:t> tau-</a:t>
            </a:r>
            <a:r>
              <a:rPr lang="en-US" sz="2200" dirty="0" err="1" smtClean="0"/>
              <a:t>testa</a:t>
            </a:r>
            <a:r>
              <a:rPr lang="en-US" sz="2200" dirty="0" smtClean="0"/>
              <a:t> </a:t>
            </a:r>
            <a:r>
              <a:rPr lang="en-US" sz="2200" dirty="0" err="1" smtClean="0"/>
              <a:t>kojim</a:t>
            </a:r>
            <a:r>
              <a:rPr lang="en-US" sz="2200" dirty="0" smtClean="0"/>
              <a:t> se </a:t>
            </a:r>
            <a:r>
              <a:rPr lang="en-US" sz="2200" dirty="0" err="1" smtClean="0"/>
              <a:t>testira</a:t>
            </a:r>
            <a:r>
              <a:rPr lang="en-US" sz="2200" dirty="0" smtClean="0"/>
              <a:t> </a:t>
            </a:r>
            <a:r>
              <a:rPr lang="en-US" sz="2200" dirty="0" err="1" smtClean="0"/>
              <a:t>nezavisnost</a:t>
            </a:r>
            <a:r>
              <a:rPr lang="en-US" sz="2200" dirty="0" smtClean="0"/>
              <a:t> </a:t>
            </a:r>
            <a:r>
              <a:rPr lang="en-US" sz="2200" dirty="0" err="1" smtClean="0"/>
              <a:t>za</a:t>
            </a:r>
            <a:r>
              <a:rPr lang="en-US" sz="2200" dirty="0" smtClean="0"/>
              <a:t> </a:t>
            </a:r>
            <a:r>
              <a:rPr lang="en-US" sz="2200" dirty="0" err="1" smtClean="0"/>
              <a:t>veći</a:t>
            </a:r>
            <a:r>
              <a:rPr lang="en-US" sz="2200" dirty="0" smtClean="0"/>
              <a:t> </a:t>
            </a:r>
            <a:r>
              <a:rPr lang="en-US" sz="2200" dirty="0" err="1" smtClean="0"/>
              <a:t>obim</a:t>
            </a:r>
            <a:r>
              <a:rPr lang="en-US" sz="2200" dirty="0" smtClean="0"/>
              <a:t> </a:t>
            </a:r>
            <a:r>
              <a:rPr lang="en-US" sz="2200" dirty="0" err="1" smtClean="0"/>
              <a:t>uzorka</a:t>
            </a:r>
            <a:r>
              <a:rPr lang="en-US" sz="2200" dirty="0" smtClean="0"/>
              <a:t> se </a:t>
            </a:r>
            <a:r>
              <a:rPr lang="en-US" sz="2200" dirty="0" err="1" smtClean="0"/>
              <a:t>aproksimira</a:t>
            </a:r>
            <a:r>
              <a:rPr lang="en-US" sz="2200" dirty="0" smtClean="0"/>
              <a:t> </a:t>
            </a:r>
            <a:r>
              <a:rPr lang="en-US" sz="2200" dirty="0" err="1" smtClean="0"/>
              <a:t>normalnom</a:t>
            </a:r>
            <a:endParaRPr lang="en-US" sz="2200" dirty="0" smtClean="0"/>
          </a:p>
          <a:p>
            <a:pPr marL="285750" indent="-285750">
              <a:buFont typeface="Arial" panose="020B0604020202020204" pitchFamily="34" charset="0"/>
              <a:buChar char="•"/>
            </a:pPr>
            <a:r>
              <a:rPr lang="en-US" sz="2200" dirty="0" err="1" smtClean="0"/>
              <a:t>Hipoteze</a:t>
            </a:r>
            <a:r>
              <a:rPr lang="en-US" sz="2200" dirty="0" smtClean="0"/>
              <a:t> o </a:t>
            </a:r>
            <a:r>
              <a:rPr lang="en-US" sz="2200" dirty="0" err="1" smtClean="0"/>
              <a:t>nezavisnosti</a:t>
            </a:r>
            <a:r>
              <a:rPr lang="en-US" sz="2200" dirty="0" smtClean="0"/>
              <a:t> se </a:t>
            </a:r>
            <a:r>
              <a:rPr lang="en-US" sz="2200" dirty="0" err="1" smtClean="0"/>
              <a:t>odbacuju</a:t>
            </a:r>
            <a:r>
              <a:rPr lang="en-US" sz="2200" dirty="0" smtClean="0"/>
              <a:t> u </a:t>
            </a:r>
            <a:r>
              <a:rPr lang="en-US" sz="2200" dirty="0" err="1" smtClean="0"/>
              <a:t>oba</a:t>
            </a:r>
            <a:r>
              <a:rPr lang="en-US" sz="2200" dirty="0" smtClean="0"/>
              <a:t> </a:t>
            </a:r>
            <a:r>
              <a:rPr lang="en-US" sz="2200" dirty="0" err="1" smtClean="0"/>
              <a:t>slučaja</a:t>
            </a:r>
            <a:endParaRPr lang="en-US" sz="2200" dirty="0" smtClean="0"/>
          </a:p>
        </p:txBody>
      </p:sp>
    </p:spTree>
    <p:extLst>
      <p:ext uri="{BB962C8B-B14F-4D97-AF65-F5344CB8AC3E}">
        <p14:creationId xmlns:p14="http://schemas.microsoft.com/office/powerpoint/2010/main" val="38100007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Subtitle 4"/>
              <p:cNvSpPr>
                <a:spLocks noGrp="1"/>
              </p:cNvSpPr>
              <p:nvPr>
                <p:ph type="subTitle" idx="1"/>
              </p:nvPr>
            </p:nvSpPr>
            <p:spPr>
              <a:xfrm>
                <a:off x="914400" y="762000"/>
                <a:ext cx="7391400" cy="5257800"/>
              </a:xfrm>
            </p:spPr>
            <p:txBody>
              <a:bodyPr>
                <a:normAutofit/>
              </a:bodyPr>
              <a:lstStyle/>
              <a:p>
                <a:pPr marL="457200" indent="-457200" algn="l">
                  <a:buFont typeface="Arial" pitchFamily="34" charset="0"/>
                  <a:buChar char="•"/>
                </a:pPr>
                <a:r>
                  <a:rPr lang="sr-Latn-RS" sz="2800" dirty="0" smtClean="0">
                    <a:solidFill>
                      <a:schemeClr val="tx1"/>
                    </a:solidFill>
                  </a:rPr>
                  <a:t>Pozitivna korelacija:</a:t>
                </a:r>
                <a:r>
                  <a:rPr lang="en-US" sz="2800" dirty="0" smtClean="0">
                    <a:solidFill>
                      <a:schemeClr val="tx1"/>
                    </a:solidFill>
                  </a:rPr>
                  <a:t/>
                </a:r>
                <a:br>
                  <a:rPr lang="en-US" sz="2800" dirty="0" smtClean="0">
                    <a:solidFill>
                      <a:schemeClr val="tx1"/>
                    </a:solidFill>
                  </a:rPr>
                </a:br>
                <a:r>
                  <a:rPr lang="sr-Latn-RS" sz="2800" dirty="0" smtClean="0">
                    <a:solidFill>
                      <a:schemeClr val="tx1"/>
                    </a:solidFill>
                  </a:rPr>
                  <a:t/>
                </a:r>
                <a:br>
                  <a:rPr lang="sr-Latn-RS" sz="2800" dirty="0" smtClean="0">
                    <a:solidFill>
                      <a:schemeClr val="tx1"/>
                    </a:solidFill>
                  </a:rPr>
                </a:br>
                <a:r>
                  <a:rPr lang="sr-Latn-RS" sz="2800" dirty="0" smtClean="0">
                    <a:solidFill>
                      <a:schemeClr val="tx1"/>
                    </a:solidFill>
                  </a:rPr>
                  <a:t>	-ako </a:t>
                </a:r>
                <a14:m>
                  <m:oMath xmlns:m="http://schemas.openxmlformats.org/officeDocument/2006/math">
                    <m:r>
                      <a:rPr lang="sr-Latn-RS" sz="2800" i="1" dirty="0" smtClean="0">
                        <a:solidFill>
                          <a:schemeClr val="tx1"/>
                        </a:solidFill>
                        <a:latin typeface="Cambria Math" panose="02040503050406030204" pitchFamily="18" charset="0"/>
                      </a:rPr>
                      <m:t>𝑋</m:t>
                    </m:r>
                  </m:oMath>
                </a14:m>
                <a:r>
                  <a:rPr lang="sr-Latn-RS" sz="2800" dirty="0" smtClean="0">
                    <a:solidFill>
                      <a:schemeClr val="tx1"/>
                    </a:solidFill>
                  </a:rPr>
                  <a:t> raste, onda raste i </a:t>
                </a:r>
                <a14:m>
                  <m:oMath xmlns:m="http://schemas.openxmlformats.org/officeDocument/2006/math">
                    <m:r>
                      <a:rPr lang="sr-Latn-RS" sz="2800" i="1" dirty="0" smtClean="0">
                        <a:solidFill>
                          <a:schemeClr val="tx1"/>
                        </a:solidFill>
                        <a:latin typeface="Cambria Math" panose="02040503050406030204" pitchFamily="18" charset="0"/>
                      </a:rPr>
                      <m:t>𝑌</m:t>
                    </m:r>
                  </m:oMath>
                </a14:m>
                <a:r>
                  <a:rPr lang="sr-Latn-RS" sz="2800" dirty="0" smtClean="0">
                    <a:solidFill>
                      <a:schemeClr val="tx1"/>
                    </a:solidFill>
                  </a:rPr>
                  <a:t/>
                </a:r>
                <a:br>
                  <a:rPr lang="sr-Latn-RS" sz="2800" dirty="0" smtClean="0">
                    <a:solidFill>
                      <a:schemeClr val="tx1"/>
                    </a:solidFill>
                  </a:rPr>
                </a:br>
                <a:r>
                  <a:rPr lang="sr-Latn-RS" sz="2800" dirty="0" smtClean="0">
                    <a:solidFill>
                      <a:schemeClr val="tx1"/>
                    </a:solidFill>
                  </a:rPr>
                  <a:t>	-ako </a:t>
                </a:r>
                <a14:m>
                  <m:oMath xmlns:m="http://schemas.openxmlformats.org/officeDocument/2006/math">
                    <m:r>
                      <a:rPr lang="sr-Latn-RS" sz="2800" i="1" dirty="0" smtClean="0">
                        <a:solidFill>
                          <a:schemeClr val="tx1"/>
                        </a:solidFill>
                        <a:latin typeface="Cambria Math" panose="02040503050406030204" pitchFamily="18" charset="0"/>
                      </a:rPr>
                      <m:t>𝑋</m:t>
                    </m:r>
                    <m:r>
                      <a:rPr lang="sr-Latn-RS" sz="2800" i="1" dirty="0" smtClean="0">
                        <a:solidFill>
                          <a:schemeClr val="tx1"/>
                        </a:solidFill>
                        <a:latin typeface="Cambria Math" panose="02040503050406030204" pitchFamily="18" charset="0"/>
                      </a:rPr>
                      <m:t> </m:t>
                    </m:r>
                  </m:oMath>
                </a14:m>
                <a:r>
                  <a:rPr lang="sr-Latn-RS" sz="2800" dirty="0" smtClean="0">
                    <a:solidFill>
                      <a:schemeClr val="tx1"/>
                    </a:solidFill>
                  </a:rPr>
                  <a:t>opada, onda opada i </a:t>
                </a:r>
                <a14:m>
                  <m:oMath xmlns:m="http://schemas.openxmlformats.org/officeDocument/2006/math">
                    <m:r>
                      <a:rPr lang="sr-Latn-RS" sz="2800" i="1" dirty="0" smtClean="0">
                        <a:solidFill>
                          <a:schemeClr val="tx1"/>
                        </a:solidFill>
                        <a:latin typeface="Cambria Math" panose="02040503050406030204" pitchFamily="18" charset="0"/>
                      </a:rPr>
                      <m:t>𝑌</m:t>
                    </m:r>
                  </m:oMath>
                </a14:m>
                <a:endParaRPr lang="sr-Latn-RS" sz="2800" dirty="0" smtClean="0">
                  <a:solidFill>
                    <a:schemeClr val="tx1"/>
                  </a:solidFill>
                </a:endParaRPr>
              </a:p>
              <a:p>
                <a:pPr marL="457200" indent="-457200" algn="l"/>
                <a:endParaRPr lang="sr-Latn-RS" sz="2800" dirty="0" smtClean="0">
                  <a:solidFill>
                    <a:schemeClr val="tx1"/>
                  </a:solidFill>
                </a:endParaRPr>
              </a:p>
              <a:p>
                <a:pPr marL="457200" indent="-457200" algn="l">
                  <a:buFont typeface="Arial" pitchFamily="34" charset="0"/>
                  <a:buChar char="•"/>
                </a:pPr>
                <a:r>
                  <a:rPr lang="sr-Latn-RS" sz="2800" i="1" dirty="0" smtClean="0">
                    <a:solidFill>
                      <a:schemeClr val="tx1"/>
                    </a:solidFill>
                  </a:rPr>
                  <a:t>Primeri</a:t>
                </a:r>
                <a:r>
                  <a:rPr lang="sr-Latn-RS" sz="2800" dirty="0" smtClean="0">
                    <a:solidFill>
                      <a:schemeClr val="tx1"/>
                    </a:solidFill>
                  </a:rPr>
                  <a:t>:</a:t>
                </a:r>
                <a:br>
                  <a:rPr lang="sr-Latn-RS" sz="2800" dirty="0" smtClean="0">
                    <a:solidFill>
                      <a:schemeClr val="tx1"/>
                    </a:solidFill>
                  </a:rPr>
                </a:br>
                <a:r>
                  <a:rPr lang="sr-Latn-RS" sz="2800" dirty="0" smtClean="0">
                    <a:solidFill>
                      <a:schemeClr val="tx1"/>
                    </a:solidFill>
                  </a:rPr>
                  <a:t/>
                </a:r>
                <a:br>
                  <a:rPr lang="sr-Latn-RS" sz="2800" dirty="0" smtClean="0">
                    <a:solidFill>
                      <a:schemeClr val="tx1"/>
                    </a:solidFill>
                  </a:rPr>
                </a:br>
                <a:r>
                  <a:rPr lang="sr-Latn-RS" sz="2800" dirty="0" smtClean="0">
                    <a:solidFill>
                      <a:schemeClr val="tx1"/>
                    </a:solidFill>
                  </a:rPr>
                  <a:t>- potrošnja vode i temperatura</a:t>
                </a:r>
                <a:br>
                  <a:rPr lang="sr-Latn-RS" sz="2800" dirty="0" smtClean="0">
                    <a:solidFill>
                      <a:schemeClr val="tx1"/>
                    </a:solidFill>
                  </a:rPr>
                </a:br>
                <a:r>
                  <a:rPr lang="sr-Latn-RS" sz="2800" dirty="0" smtClean="0">
                    <a:solidFill>
                      <a:schemeClr val="tx1"/>
                    </a:solidFill>
                  </a:rPr>
                  <a:t>-</a:t>
                </a:r>
                <a:r>
                  <a:rPr lang="en-US" sz="2800" dirty="0" smtClean="0">
                    <a:solidFill>
                      <a:schemeClr val="tx1"/>
                    </a:solidFill>
                  </a:rPr>
                  <a:t> </a:t>
                </a:r>
                <a:r>
                  <a:rPr lang="en-US" sz="2800" dirty="0" err="1" smtClean="0">
                    <a:solidFill>
                      <a:schemeClr val="tx1"/>
                    </a:solidFill>
                  </a:rPr>
                  <a:t>temperatura</a:t>
                </a:r>
                <a:r>
                  <a:rPr lang="en-US" sz="2800" dirty="0" smtClean="0">
                    <a:solidFill>
                      <a:schemeClr val="tx1"/>
                    </a:solidFill>
                  </a:rPr>
                  <a:t> </a:t>
                </a:r>
                <a:r>
                  <a:rPr lang="en-US" sz="2800" dirty="0" err="1" smtClean="0">
                    <a:solidFill>
                      <a:schemeClr val="tx1"/>
                    </a:solidFill>
                  </a:rPr>
                  <a:t>i</a:t>
                </a:r>
                <a:r>
                  <a:rPr lang="en-US" sz="2800" dirty="0" smtClean="0">
                    <a:solidFill>
                      <a:schemeClr val="tx1"/>
                    </a:solidFill>
                  </a:rPr>
                  <a:t> </a:t>
                </a:r>
                <a:r>
                  <a:rPr lang="en-US" sz="2800" dirty="0" err="1" smtClean="0">
                    <a:solidFill>
                      <a:schemeClr val="tx1"/>
                    </a:solidFill>
                  </a:rPr>
                  <a:t>prodaja</a:t>
                </a:r>
                <a:r>
                  <a:rPr lang="en-US" sz="2800" dirty="0" smtClean="0">
                    <a:solidFill>
                      <a:schemeClr val="tx1"/>
                    </a:solidFill>
                  </a:rPr>
                  <a:t> </a:t>
                </a:r>
                <a:r>
                  <a:rPr lang="en-US" sz="2800" dirty="0" err="1" smtClean="0">
                    <a:solidFill>
                      <a:schemeClr val="tx1"/>
                    </a:solidFill>
                  </a:rPr>
                  <a:t>sladoleda</a:t>
                </a:r>
                <a:r>
                  <a:rPr lang="sr-Latn-RS" dirty="0" smtClean="0">
                    <a:solidFill>
                      <a:schemeClr val="tx1"/>
                    </a:solidFill>
                  </a:rPr>
                  <a:t/>
                </a:r>
                <a:br>
                  <a:rPr lang="sr-Latn-RS" dirty="0" smtClean="0">
                    <a:solidFill>
                      <a:schemeClr val="tx1"/>
                    </a:solidFill>
                  </a:rPr>
                </a:br>
                <a:endParaRPr lang="sr-Latn-RS" dirty="0" smtClean="0">
                  <a:solidFill>
                    <a:schemeClr val="tx1"/>
                  </a:solidFill>
                </a:endParaRPr>
              </a:p>
            </p:txBody>
          </p:sp>
        </mc:Choice>
        <mc:Fallback xmlns="">
          <p:sp>
            <p:nvSpPr>
              <p:cNvPr id="5" name="Subtitle 4"/>
              <p:cNvSpPr>
                <a:spLocks noGrp="1" noRot="1" noChangeAspect="1" noMove="1" noResize="1" noEditPoints="1" noAdjustHandles="1" noChangeArrowheads="1" noChangeShapeType="1" noTextEdit="1"/>
              </p:cNvSpPr>
              <p:nvPr>
                <p:ph type="subTitle" idx="1"/>
              </p:nvPr>
            </p:nvSpPr>
            <p:spPr>
              <a:xfrm>
                <a:off x="914400" y="762000"/>
                <a:ext cx="7391400" cy="5257800"/>
              </a:xfrm>
              <a:blipFill rotWithShape="0">
                <a:blip r:embed="rId2"/>
                <a:stretch>
                  <a:fillRect l="-1484" t="-1043"/>
                </a:stretch>
              </a:blipFill>
            </p:spPr>
            <p:txBody>
              <a:bodyPr/>
              <a:lstStyle/>
              <a:p>
                <a:r>
                  <a:rPr lang="en-US">
                    <a:noFill/>
                  </a:rPr>
                  <a:t> </a:t>
                </a:r>
              </a:p>
            </p:txBody>
          </p:sp>
        </mc:Fallback>
      </mc:AlternateContent>
    </p:spTree>
    <p:extLst>
      <p:ext uri="{BB962C8B-B14F-4D97-AF65-F5344CB8AC3E}">
        <p14:creationId xmlns:p14="http://schemas.microsoft.com/office/powerpoint/2010/main" val="18494950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Subtitle 4"/>
              <p:cNvSpPr>
                <a:spLocks noGrp="1"/>
              </p:cNvSpPr>
              <p:nvPr>
                <p:ph type="subTitle" idx="1"/>
              </p:nvPr>
            </p:nvSpPr>
            <p:spPr>
              <a:xfrm>
                <a:off x="838200" y="762000"/>
                <a:ext cx="7391400" cy="5410200"/>
              </a:xfrm>
            </p:spPr>
            <p:txBody>
              <a:bodyPr>
                <a:noAutofit/>
              </a:bodyPr>
              <a:lstStyle/>
              <a:p>
                <a:pPr marL="457200" indent="-457200" algn="l">
                  <a:buFont typeface="Arial" pitchFamily="34" charset="0"/>
                  <a:buChar char="•"/>
                </a:pPr>
                <a:r>
                  <a:rPr lang="sr-Latn-RS" sz="2800" dirty="0" smtClean="0">
                    <a:solidFill>
                      <a:schemeClr val="tx1"/>
                    </a:solidFill>
                  </a:rPr>
                  <a:t>Negativna korelacija:</a:t>
                </a:r>
                <a:r>
                  <a:rPr lang="en-US" sz="2800" dirty="0" smtClean="0">
                    <a:solidFill>
                      <a:schemeClr val="tx1"/>
                    </a:solidFill>
                  </a:rPr>
                  <a:t/>
                </a:r>
                <a:br>
                  <a:rPr lang="en-US" sz="2800" dirty="0" smtClean="0">
                    <a:solidFill>
                      <a:schemeClr val="tx1"/>
                    </a:solidFill>
                  </a:rPr>
                </a:br>
                <a:r>
                  <a:rPr lang="en-US" sz="2800" dirty="0" smtClean="0">
                    <a:solidFill>
                      <a:schemeClr val="tx1"/>
                    </a:solidFill>
                  </a:rPr>
                  <a:t/>
                </a:r>
                <a:br>
                  <a:rPr lang="en-US" sz="2800" dirty="0" smtClean="0">
                    <a:solidFill>
                      <a:schemeClr val="tx1"/>
                    </a:solidFill>
                  </a:rPr>
                </a:br>
                <a:r>
                  <a:rPr lang="en-US" sz="2800" dirty="0">
                    <a:solidFill>
                      <a:schemeClr val="tx1"/>
                    </a:solidFill>
                  </a:rPr>
                  <a:t>	</a:t>
                </a:r>
                <a:r>
                  <a:rPr lang="sr-Latn-RS" sz="2800" dirty="0" smtClean="0">
                    <a:solidFill>
                      <a:schemeClr val="tx1"/>
                    </a:solidFill>
                  </a:rPr>
                  <a:t>-ako </a:t>
                </a:r>
                <a14:m>
                  <m:oMath xmlns:m="http://schemas.openxmlformats.org/officeDocument/2006/math">
                    <m:r>
                      <a:rPr lang="en-US" sz="2800" i="1" dirty="0" smtClean="0">
                        <a:solidFill>
                          <a:schemeClr val="tx1"/>
                        </a:solidFill>
                        <a:latin typeface="Cambria Math" panose="02040503050406030204" pitchFamily="18" charset="0"/>
                      </a:rPr>
                      <m:t>𝑋</m:t>
                    </m:r>
                    <m:r>
                      <a:rPr lang="en-US" sz="2800" b="0" i="1" dirty="0" smtClean="0">
                        <a:solidFill>
                          <a:schemeClr val="tx1"/>
                        </a:solidFill>
                        <a:latin typeface="Cambria Math" panose="02040503050406030204" pitchFamily="18" charset="0"/>
                      </a:rPr>
                      <m:t> </m:t>
                    </m:r>
                  </m:oMath>
                </a14:m>
                <a:r>
                  <a:rPr lang="sr-Latn-RS" sz="2800" dirty="0" smtClean="0">
                    <a:solidFill>
                      <a:schemeClr val="tx1"/>
                    </a:solidFill>
                  </a:rPr>
                  <a:t>raste, onda opada </a:t>
                </a:r>
                <a14:m>
                  <m:oMath xmlns:m="http://schemas.openxmlformats.org/officeDocument/2006/math">
                    <m:r>
                      <a:rPr lang="en-US" sz="2800" b="0" i="1" smtClean="0">
                        <a:solidFill>
                          <a:schemeClr val="tx1"/>
                        </a:solidFill>
                        <a:latin typeface="Cambria Math" panose="02040503050406030204" pitchFamily="18" charset="0"/>
                      </a:rPr>
                      <m:t>𝑌</m:t>
                    </m:r>
                  </m:oMath>
                </a14:m>
                <a:r>
                  <a:rPr lang="sr-Latn-RS" sz="2800" dirty="0" smtClean="0">
                    <a:solidFill>
                      <a:schemeClr val="tx1"/>
                    </a:solidFill>
                  </a:rPr>
                  <a:t/>
                </a:r>
                <a:br>
                  <a:rPr lang="sr-Latn-RS" sz="2800" dirty="0" smtClean="0">
                    <a:solidFill>
                      <a:schemeClr val="tx1"/>
                    </a:solidFill>
                  </a:rPr>
                </a:br>
                <a:r>
                  <a:rPr lang="sr-Latn-RS" sz="2800" dirty="0" smtClean="0">
                    <a:solidFill>
                      <a:schemeClr val="tx1"/>
                    </a:solidFill>
                  </a:rPr>
                  <a:t>	-ako </a:t>
                </a:r>
                <a14:m>
                  <m:oMath xmlns:m="http://schemas.openxmlformats.org/officeDocument/2006/math">
                    <m:r>
                      <a:rPr lang="en-US" sz="2800" i="1" dirty="0" smtClean="0">
                        <a:solidFill>
                          <a:schemeClr val="tx1"/>
                        </a:solidFill>
                        <a:latin typeface="Cambria Math" panose="02040503050406030204" pitchFamily="18" charset="0"/>
                      </a:rPr>
                      <m:t>𝑋</m:t>
                    </m:r>
                    <m:r>
                      <a:rPr lang="en-US" sz="2800" b="0" i="1" dirty="0" smtClean="0">
                        <a:solidFill>
                          <a:schemeClr val="tx1"/>
                        </a:solidFill>
                        <a:latin typeface="Cambria Math" panose="02040503050406030204" pitchFamily="18" charset="0"/>
                      </a:rPr>
                      <m:t> </m:t>
                    </m:r>
                  </m:oMath>
                </a14:m>
                <a:r>
                  <a:rPr lang="sr-Latn-RS" sz="2800" dirty="0" smtClean="0">
                    <a:solidFill>
                      <a:schemeClr val="tx1"/>
                    </a:solidFill>
                  </a:rPr>
                  <a:t>opada, onda raste </a:t>
                </a:r>
                <a14:m>
                  <m:oMath xmlns:m="http://schemas.openxmlformats.org/officeDocument/2006/math">
                    <m:r>
                      <a:rPr lang="en-US" sz="2800" b="0" i="1" smtClean="0">
                        <a:solidFill>
                          <a:schemeClr val="tx1"/>
                        </a:solidFill>
                        <a:latin typeface="Cambria Math" panose="02040503050406030204" pitchFamily="18" charset="0"/>
                      </a:rPr>
                      <m:t>𝑌</m:t>
                    </m:r>
                  </m:oMath>
                </a14:m>
                <a:r>
                  <a:rPr lang="sr-Latn-RS" sz="2800" dirty="0" smtClean="0">
                    <a:solidFill>
                      <a:schemeClr val="tx1"/>
                    </a:solidFill>
                  </a:rPr>
                  <a:t/>
                </a:r>
                <a:br>
                  <a:rPr lang="sr-Latn-RS" sz="2800" dirty="0" smtClean="0">
                    <a:solidFill>
                      <a:schemeClr val="tx1"/>
                    </a:solidFill>
                  </a:rPr>
                </a:br>
                <a:endParaRPr lang="sr-Latn-RS" sz="2800" dirty="0" smtClean="0">
                  <a:solidFill>
                    <a:schemeClr val="tx1"/>
                  </a:solidFill>
                </a:endParaRPr>
              </a:p>
              <a:p>
                <a:pPr marL="457200" indent="-457200" algn="l">
                  <a:buFont typeface="Arial" pitchFamily="34" charset="0"/>
                  <a:buChar char="•"/>
                </a:pPr>
                <a:r>
                  <a:rPr lang="sr-Latn-RS" sz="2800" i="1" dirty="0" smtClean="0">
                    <a:solidFill>
                      <a:schemeClr val="tx1"/>
                    </a:solidFill>
                  </a:rPr>
                  <a:t>Primer</a:t>
                </a:r>
                <a:r>
                  <a:rPr lang="en-US" sz="2800" i="1" dirty="0" err="1" smtClean="0">
                    <a:solidFill>
                      <a:schemeClr val="tx1"/>
                    </a:solidFill>
                  </a:rPr>
                  <a:t>i</a:t>
                </a:r>
                <a:r>
                  <a:rPr lang="sr-Latn-RS" sz="2800" dirty="0" smtClean="0">
                    <a:solidFill>
                      <a:schemeClr val="tx1"/>
                    </a:solidFill>
                  </a:rPr>
                  <a:t>:</a:t>
                </a:r>
                <a:br>
                  <a:rPr lang="sr-Latn-RS" sz="2800" dirty="0" smtClean="0">
                    <a:solidFill>
                      <a:schemeClr val="tx1"/>
                    </a:solidFill>
                  </a:rPr>
                </a:br>
                <a:r>
                  <a:rPr lang="sr-Latn-RS" sz="2800" dirty="0" smtClean="0">
                    <a:solidFill>
                      <a:schemeClr val="tx1"/>
                    </a:solidFill>
                  </a:rPr>
                  <a:t/>
                </a:r>
                <a:br>
                  <a:rPr lang="sr-Latn-RS" sz="2800" dirty="0" smtClean="0">
                    <a:solidFill>
                      <a:schemeClr val="tx1"/>
                    </a:solidFill>
                  </a:rPr>
                </a:br>
                <a:r>
                  <a:rPr lang="sr-Latn-RS" sz="2800" dirty="0" smtClean="0">
                    <a:solidFill>
                      <a:schemeClr val="tx1"/>
                    </a:solidFill>
                  </a:rPr>
                  <a:t>	- nadmorska visina i koncentracija </a:t>
                </a:r>
                <a:br>
                  <a:rPr lang="sr-Latn-RS" sz="2800" dirty="0" smtClean="0">
                    <a:solidFill>
                      <a:schemeClr val="tx1"/>
                    </a:solidFill>
                  </a:rPr>
                </a:br>
                <a:r>
                  <a:rPr lang="sr-Latn-RS" sz="2800" dirty="0" smtClean="0">
                    <a:solidFill>
                      <a:schemeClr val="tx1"/>
                    </a:solidFill>
                  </a:rPr>
                  <a:t>       kiseonika u vazduhu</a:t>
                </a:r>
                <a:br>
                  <a:rPr lang="sr-Latn-RS" sz="2800" dirty="0" smtClean="0">
                    <a:solidFill>
                      <a:schemeClr val="tx1"/>
                    </a:solidFill>
                  </a:rPr>
                </a:br>
                <a:r>
                  <a:rPr lang="en-US" sz="2800" dirty="0">
                    <a:solidFill>
                      <a:schemeClr val="tx1"/>
                    </a:solidFill>
                  </a:rPr>
                  <a:t>	</a:t>
                </a:r>
                <a:r>
                  <a:rPr lang="en-US" sz="2800" dirty="0" smtClean="0">
                    <a:solidFill>
                      <a:schemeClr val="tx1"/>
                    </a:solidFill>
                  </a:rPr>
                  <a:t>- </a:t>
                </a:r>
                <a:r>
                  <a:rPr lang="en-US" sz="2800" dirty="0" err="1" smtClean="0">
                    <a:solidFill>
                      <a:schemeClr val="tx1"/>
                    </a:solidFill>
                  </a:rPr>
                  <a:t>težina</a:t>
                </a:r>
                <a:r>
                  <a:rPr lang="en-US" sz="2800" dirty="0" smtClean="0">
                    <a:solidFill>
                      <a:schemeClr val="tx1"/>
                    </a:solidFill>
                  </a:rPr>
                  <a:t> </a:t>
                </a:r>
                <a:r>
                  <a:rPr lang="en-US" sz="2800" dirty="0" err="1" smtClean="0">
                    <a:solidFill>
                      <a:schemeClr val="tx1"/>
                    </a:solidFill>
                  </a:rPr>
                  <a:t>automobila</a:t>
                </a:r>
                <a:r>
                  <a:rPr lang="en-US" sz="2800" dirty="0" smtClean="0">
                    <a:solidFill>
                      <a:schemeClr val="tx1"/>
                    </a:solidFill>
                  </a:rPr>
                  <a:t> </a:t>
                </a:r>
                <a:r>
                  <a:rPr lang="en-US" sz="2800" dirty="0" err="1" smtClean="0">
                    <a:solidFill>
                      <a:schemeClr val="tx1"/>
                    </a:solidFill>
                  </a:rPr>
                  <a:t>i</a:t>
                </a:r>
                <a:r>
                  <a:rPr lang="en-US" sz="2800" dirty="0" smtClean="0">
                    <a:solidFill>
                      <a:schemeClr val="tx1"/>
                    </a:solidFill>
                  </a:rPr>
                  <a:t> </a:t>
                </a:r>
                <a:r>
                  <a:rPr lang="en-US" sz="2800" dirty="0" err="1" smtClean="0">
                    <a:solidFill>
                      <a:schemeClr val="tx1"/>
                    </a:solidFill>
                  </a:rPr>
                  <a:t>broj</a:t>
                </a:r>
                <a:r>
                  <a:rPr lang="en-US" sz="2800" dirty="0" smtClean="0">
                    <a:solidFill>
                      <a:schemeClr val="tx1"/>
                    </a:solidFill>
                  </a:rPr>
                  <a:t> </a:t>
                </a:r>
                <a:r>
                  <a:rPr lang="en-US" sz="2800" dirty="0" err="1" smtClean="0">
                    <a:solidFill>
                      <a:schemeClr val="tx1"/>
                    </a:solidFill>
                  </a:rPr>
                  <a:t>pređenih</a:t>
                </a:r>
                <a:r>
                  <a:rPr lang="en-US" sz="2800" dirty="0" smtClean="0">
                    <a:solidFill>
                      <a:schemeClr val="tx1"/>
                    </a:solidFill>
                  </a:rPr>
                  <a:t> 		  </a:t>
                </a:r>
                <a:r>
                  <a:rPr lang="en-US" sz="2800" dirty="0" err="1" smtClean="0">
                    <a:solidFill>
                      <a:schemeClr val="tx1"/>
                    </a:solidFill>
                  </a:rPr>
                  <a:t>kilometara</a:t>
                </a:r>
                <a:r>
                  <a:rPr lang="en-US" sz="2800" dirty="0" smtClean="0">
                    <a:solidFill>
                      <a:schemeClr val="tx1"/>
                    </a:solidFill>
                  </a:rPr>
                  <a:t> </a:t>
                </a:r>
                <a:r>
                  <a:rPr lang="en-US" sz="2800" dirty="0" err="1" smtClean="0">
                    <a:solidFill>
                      <a:schemeClr val="tx1"/>
                    </a:solidFill>
                  </a:rPr>
                  <a:t>sa</a:t>
                </a:r>
                <a:r>
                  <a:rPr lang="en-US" sz="2800" dirty="0" smtClean="0">
                    <a:solidFill>
                      <a:schemeClr val="tx1"/>
                    </a:solidFill>
                  </a:rPr>
                  <a:t> 1l </a:t>
                </a:r>
                <a:r>
                  <a:rPr lang="en-US" sz="2800" dirty="0" err="1" smtClean="0">
                    <a:solidFill>
                      <a:schemeClr val="tx1"/>
                    </a:solidFill>
                  </a:rPr>
                  <a:t>benzina</a:t>
                </a:r>
                <a:endParaRPr lang="sr-Latn-RS" sz="2800" dirty="0" smtClean="0">
                  <a:solidFill>
                    <a:schemeClr val="tx1"/>
                  </a:solidFill>
                </a:endParaRPr>
              </a:p>
            </p:txBody>
          </p:sp>
        </mc:Choice>
        <mc:Fallback xmlns="">
          <p:sp>
            <p:nvSpPr>
              <p:cNvPr id="5" name="Subtitle 4"/>
              <p:cNvSpPr>
                <a:spLocks noGrp="1" noRot="1" noChangeAspect="1" noMove="1" noResize="1" noEditPoints="1" noAdjustHandles="1" noChangeArrowheads="1" noChangeShapeType="1" noTextEdit="1"/>
              </p:cNvSpPr>
              <p:nvPr>
                <p:ph type="subTitle" idx="1"/>
              </p:nvPr>
            </p:nvSpPr>
            <p:spPr>
              <a:xfrm>
                <a:off x="838200" y="762000"/>
                <a:ext cx="7391400" cy="5410200"/>
              </a:xfrm>
              <a:blipFill rotWithShape="0">
                <a:blip r:embed="rId2"/>
                <a:stretch>
                  <a:fillRect l="-1485" t="-1014"/>
                </a:stretch>
              </a:blipFill>
            </p:spPr>
            <p:txBody>
              <a:bodyPr/>
              <a:lstStyle/>
              <a:p>
                <a:r>
                  <a:rPr lang="en-US">
                    <a:noFill/>
                  </a:rPr>
                  <a:t> </a:t>
                </a:r>
              </a:p>
            </p:txBody>
          </p:sp>
        </mc:Fallback>
      </mc:AlternateContent>
    </p:spTree>
    <p:extLst>
      <p:ext uri="{BB962C8B-B14F-4D97-AF65-F5344CB8AC3E}">
        <p14:creationId xmlns:p14="http://schemas.microsoft.com/office/powerpoint/2010/main" val="14012972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Korelacija</a:t>
            </a:r>
            <a:r>
              <a:rPr lang="en-US" dirty="0" smtClean="0"/>
              <a:t> ne </a:t>
            </a:r>
            <a:r>
              <a:rPr lang="en-US" dirty="0" err="1" smtClean="0"/>
              <a:t>implicira</a:t>
            </a:r>
            <a:r>
              <a:rPr lang="en-US" dirty="0" smtClean="0"/>
              <a:t> </a:t>
            </a:r>
            <a:r>
              <a:rPr lang="en-US" dirty="0" err="1" smtClean="0"/>
              <a:t>uzrokovanje</a:t>
            </a:r>
            <a:r>
              <a:rPr lang="en-US" dirty="0" smtClean="0"/>
              <a:t/>
            </a:r>
            <a:br>
              <a:rPr lang="en-US" dirty="0" smtClean="0"/>
            </a:br>
            <a:r>
              <a:rPr lang="en-US" sz="3600" i="1" dirty="0" smtClean="0"/>
              <a:t>cum hoc ergo propter hoc</a:t>
            </a:r>
            <a:endParaRPr lang="en-US" sz="3600" i="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en-US" sz="2800" dirty="0" smtClean="0"/>
                  <a:t>Logička </a:t>
                </a:r>
                <a:r>
                  <a:rPr lang="en-US" sz="2800" dirty="0" err="1" smtClean="0"/>
                  <a:t>greška</a:t>
                </a:r>
                <a:r>
                  <a:rPr lang="en-US" sz="2800" dirty="0" smtClean="0"/>
                  <a:t/>
                </a:r>
                <a:br>
                  <a:rPr lang="en-US" sz="2800" dirty="0" smtClean="0"/>
                </a:br>
                <a:r>
                  <a:rPr lang="en-US" sz="2800" dirty="0" smtClean="0"/>
                  <a:t>	A je u </a:t>
                </a:r>
                <a:r>
                  <a:rPr lang="en-US" sz="2800" dirty="0" err="1" smtClean="0"/>
                  <a:t>korelaciji</a:t>
                </a:r>
                <a:r>
                  <a:rPr lang="en-US" sz="2800" dirty="0" smtClean="0"/>
                  <a:t> </a:t>
                </a:r>
                <a:r>
                  <a:rPr lang="en-US" sz="2800" dirty="0" err="1" smtClean="0"/>
                  <a:t>sa</a:t>
                </a:r>
                <a:r>
                  <a:rPr lang="en-US" sz="2800" dirty="0" smtClean="0"/>
                  <a:t> B </a:t>
                </a:r>
                <a14:m>
                  <m:oMath xmlns:m="http://schemas.openxmlformats.org/officeDocument/2006/math">
                    <m:r>
                      <a:rPr lang="en-US" sz="2800" b="0" i="1" smtClean="0">
                        <a:latin typeface="Cambria Math" panose="02040503050406030204" pitchFamily="18" charset="0"/>
                      </a:rPr>
                      <m:t>⇒</m:t>
                    </m:r>
                  </m:oMath>
                </a14:m>
                <a:r>
                  <a:rPr lang="en-US" sz="2800" dirty="0" smtClean="0"/>
                  <a:t> A je </a:t>
                </a:r>
                <a:r>
                  <a:rPr lang="en-US" sz="2800" dirty="0" err="1" smtClean="0"/>
                  <a:t>uzrok</a:t>
                </a:r>
                <a:r>
                  <a:rPr lang="en-US" sz="2800" dirty="0" smtClean="0"/>
                  <a:t> B</a:t>
                </a:r>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333" t="-1348"/>
                </a:stretch>
              </a:blipFill>
            </p:spPr>
            <p:txBody>
              <a:bodyPr/>
              <a:lstStyle/>
              <a:p>
                <a:r>
                  <a:rPr lang="en-US">
                    <a:noFill/>
                  </a:rPr>
                  <a:t> </a:t>
                </a:r>
              </a:p>
            </p:txBody>
          </p:sp>
        </mc:Fallback>
      </mc:AlternateContent>
      <p:pic>
        <p:nvPicPr>
          <p:cNvPr id="4" name="Picture 3"/>
          <p:cNvPicPr>
            <a:picLocks noChangeAspect="1"/>
          </p:cNvPicPr>
          <p:nvPr/>
        </p:nvPicPr>
        <p:blipFill>
          <a:blip r:embed="rId3"/>
          <a:stretch>
            <a:fillRect/>
          </a:stretch>
        </p:blipFill>
        <p:spPr>
          <a:xfrm>
            <a:off x="259142" y="3048000"/>
            <a:ext cx="8625715" cy="3005931"/>
          </a:xfrm>
          <a:prstGeom prst="rect">
            <a:avLst/>
          </a:prstGeom>
        </p:spPr>
      </p:pic>
    </p:spTree>
    <p:extLst>
      <p:ext uri="{BB962C8B-B14F-4D97-AF65-F5344CB8AC3E}">
        <p14:creationId xmlns:p14="http://schemas.microsoft.com/office/powerpoint/2010/main" val="30381372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914400" y="838200"/>
                <a:ext cx="7467600" cy="5257800"/>
              </a:xfrm>
            </p:spPr>
            <p:txBody>
              <a:bodyPr>
                <a:normAutofit/>
              </a:bodyPr>
              <a:lstStyle/>
              <a:p>
                <a:r>
                  <a:rPr lang="sr-Latn-RS" sz="2800" dirty="0" smtClean="0"/>
                  <a:t>Linearna veza:</a:t>
                </a:r>
                <a:r>
                  <a:rPr lang="en-US" sz="2800" dirty="0" smtClean="0"/>
                  <a:t/>
                </a:r>
                <a:br>
                  <a:rPr lang="en-US" sz="2800" dirty="0" smtClean="0"/>
                </a:br>
                <a:r>
                  <a:rPr lang="sr-Latn-RS" sz="2800" dirty="0" smtClean="0"/>
                  <a:t/>
                </a:r>
                <a:br>
                  <a:rPr lang="sr-Latn-RS" sz="2800" dirty="0" smtClean="0"/>
                </a:br>
                <a:r>
                  <a:rPr lang="sr-Latn-RS" sz="2800" dirty="0" smtClean="0"/>
                  <a:t> 			</a:t>
                </a:r>
                <a14:m>
                  <m:oMath xmlns:m="http://schemas.openxmlformats.org/officeDocument/2006/math">
                    <m:r>
                      <a:rPr lang="en-US" sz="2800" b="0" i="1" dirty="0" smtClean="0">
                        <a:latin typeface="Cambria Math" panose="02040503050406030204" pitchFamily="18" charset="0"/>
                      </a:rPr>
                      <m:t>𝑌</m:t>
                    </m:r>
                    <m:r>
                      <a:rPr lang="sr-Latn-RS" sz="2800" i="1" dirty="0" smtClean="0">
                        <a:latin typeface="Cambria Math" panose="02040503050406030204" pitchFamily="18" charset="0"/>
                      </a:rPr>
                      <m:t>= </m:t>
                    </m:r>
                    <m:r>
                      <a:rPr lang="sr-Latn-RS" sz="2800" i="1" dirty="0" smtClean="0">
                        <a:latin typeface="Cambria Math" panose="02040503050406030204" pitchFamily="18" charset="0"/>
                      </a:rPr>
                      <m:t>𝑎𝑋</m:t>
                    </m:r>
                    <m:r>
                      <a:rPr lang="sr-Latn-RS" sz="2800" i="1" dirty="0" smtClean="0">
                        <a:latin typeface="Cambria Math" panose="02040503050406030204" pitchFamily="18" charset="0"/>
                      </a:rPr>
                      <m:t>+</m:t>
                    </m:r>
                    <m:r>
                      <a:rPr lang="sr-Latn-RS" sz="2800" i="1" dirty="0" smtClean="0">
                        <a:latin typeface="Cambria Math" panose="02040503050406030204" pitchFamily="18" charset="0"/>
                      </a:rPr>
                      <m:t>𝑏</m:t>
                    </m:r>
                  </m:oMath>
                </a14:m>
                <a:endParaRPr lang="sr-Latn-RS" sz="2800" i="1" dirty="0" smtClean="0"/>
              </a:p>
              <a:p>
                <a:endParaRPr lang="sr-Latn-RS" sz="2800" dirty="0"/>
              </a:p>
              <a:p>
                <a:r>
                  <a:rPr lang="sr-Latn-RS" sz="2800" dirty="0" smtClean="0"/>
                  <a:t>Nelinearna veza:</a:t>
                </a:r>
                <a:r>
                  <a:rPr lang="en-US" sz="2800" dirty="0" smtClean="0"/>
                  <a:t/>
                </a:r>
                <a:br>
                  <a:rPr lang="en-US" sz="2800" dirty="0" smtClean="0"/>
                </a:br>
                <a:r>
                  <a:rPr lang="sr-Latn-RS" sz="2800" dirty="0" smtClean="0"/>
                  <a:t/>
                </a:r>
                <a:br>
                  <a:rPr lang="sr-Latn-RS" sz="2800" dirty="0" smtClean="0"/>
                </a:br>
                <a:r>
                  <a:rPr lang="sr-Latn-RS" sz="2800" dirty="0" smtClean="0"/>
                  <a:t>- kvadratna</a:t>
                </a:r>
                <a:r>
                  <a:rPr lang="en-US" sz="2800" dirty="0" smtClean="0"/>
                  <a:t>  </a:t>
                </a:r>
                <a14:m>
                  <m:oMath xmlns:m="http://schemas.openxmlformats.org/officeDocument/2006/math">
                    <m:r>
                      <a:rPr lang="en-US" sz="2800" b="0" i="1" smtClean="0">
                        <a:latin typeface="Cambria Math" panose="02040503050406030204" pitchFamily="18" charset="0"/>
                      </a:rPr>
                      <m:t>𝑌</m:t>
                    </m:r>
                    <m:r>
                      <a:rPr lang="en-US" sz="2800" b="0" i="1" smtClean="0">
                        <a:latin typeface="Cambria Math" panose="02040503050406030204" pitchFamily="18" charset="0"/>
                      </a:rPr>
                      <m:t>=</m:t>
                    </m:r>
                    <m:sSup>
                      <m:sSupPr>
                        <m:ctrlPr>
                          <a:rPr lang="en-US" sz="2800" b="0" i="1" smtClean="0">
                            <a:latin typeface="Cambria Math"/>
                          </a:rPr>
                        </m:ctrlPr>
                      </m:sSupPr>
                      <m:e>
                        <m:r>
                          <a:rPr lang="en-US" sz="2800" b="0" i="1" smtClean="0">
                            <a:latin typeface="Cambria Math" panose="02040503050406030204" pitchFamily="18" charset="0"/>
                          </a:rPr>
                          <m:t>𝑋</m:t>
                        </m:r>
                      </m:e>
                      <m:sup>
                        <m:r>
                          <a:rPr lang="en-US" sz="2800" b="0" i="1" smtClean="0">
                            <a:latin typeface="Cambria Math" panose="02040503050406030204" pitchFamily="18" charset="0"/>
                          </a:rPr>
                          <m:t>2</m:t>
                        </m:r>
                      </m:sup>
                    </m:sSup>
                  </m:oMath>
                </a14:m>
                <a:r>
                  <a:rPr lang="sr-Latn-RS" sz="2800" dirty="0" smtClean="0"/>
                  <a:t/>
                </a:r>
                <a:br>
                  <a:rPr lang="sr-Latn-RS" sz="2800" dirty="0" smtClean="0"/>
                </a:br>
                <a:r>
                  <a:rPr lang="sr-Latn-RS" sz="2800" dirty="0" smtClean="0"/>
                  <a:t>- eksponencijalna</a:t>
                </a:r>
                <a:r>
                  <a:rPr lang="en-US" sz="2800" dirty="0" smtClean="0"/>
                  <a:t> </a:t>
                </a:r>
                <a14:m>
                  <m:oMath xmlns:m="http://schemas.openxmlformats.org/officeDocument/2006/math">
                    <m:r>
                      <a:rPr lang="en-US" sz="2800" b="0" i="1" smtClean="0">
                        <a:latin typeface="Cambria Math" panose="02040503050406030204" pitchFamily="18" charset="0"/>
                      </a:rPr>
                      <m:t>𝑌</m:t>
                    </m:r>
                    <m:r>
                      <a:rPr lang="en-US" sz="2800" b="0" i="1" smtClean="0">
                        <a:latin typeface="Cambria Math" panose="02040503050406030204" pitchFamily="18" charset="0"/>
                      </a:rPr>
                      <m:t>=</m:t>
                    </m:r>
                    <m:sSup>
                      <m:sSupPr>
                        <m:ctrlPr>
                          <a:rPr lang="en-US" sz="2800" b="0" i="1" smtClean="0">
                            <a:latin typeface="Cambria Math"/>
                          </a:rPr>
                        </m:ctrlPr>
                      </m:sSupPr>
                      <m:e>
                        <m:r>
                          <a:rPr lang="en-US" sz="2800" b="0" i="1" smtClean="0">
                            <a:latin typeface="Cambria Math" panose="02040503050406030204" pitchFamily="18" charset="0"/>
                          </a:rPr>
                          <m:t>𝑒</m:t>
                        </m:r>
                      </m:e>
                      <m:sup>
                        <m:r>
                          <a:rPr lang="en-US" sz="2800" b="0" i="1" smtClean="0">
                            <a:latin typeface="Cambria Math" panose="02040503050406030204" pitchFamily="18" charset="0"/>
                          </a:rPr>
                          <m:t>𝑋</m:t>
                        </m:r>
                      </m:sup>
                    </m:sSup>
                  </m:oMath>
                </a14:m>
                <a:r>
                  <a:rPr lang="sr-Latn-RS" sz="2800" dirty="0"/>
                  <a:t/>
                </a:r>
                <a:br>
                  <a:rPr lang="sr-Latn-RS" sz="2800" dirty="0"/>
                </a:br>
                <a:r>
                  <a:rPr lang="sr-Latn-RS" sz="2800" dirty="0" smtClean="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914400" y="838200"/>
                <a:ext cx="7467600" cy="5257800"/>
              </a:xfrm>
              <a:blipFill rotWithShape="0">
                <a:blip r:embed="rId3"/>
                <a:stretch>
                  <a:fillRect l="-1469" t="-1160"/>
                </a:stretch>
              </a:blipFill>
            </p:spPr>
            <p:txBody>
              <a:bodyPr/>
              <a:lstStyle/>
              <a:p>
                <a:r>
                  <a:rPr lang="en-US">
                    <a:noFill/>
                  </a:rPr>
                  <a:t> </a:t>
                </a:r>
              </a:p>
            </p:txBody>
          </p:sp>
        </mc:Fallback>
      </mc:AlternateContent>
    </p:spTree>
    <p:extLst>
      <p:ext uri="{BB962C8B-B14F-4D97-AF65-F5344CB8AC3E}">
        <p14:creationId xmlns:p14="http://schemas.microsoft.com/office/powerpoint/2010/main" val="34601170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Dijagram raspršenosti</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914400" y="1828800"/>
                <a:ext cx="7391400" cy="3962400"/>
              </a:xfrm>
            </p:spPr>
            <p:txBody>
              <a:bodyPr>
                <a:normAutofit/>
              </a:bodyPr>
              <a:lstStyle/>
              <a:p>
                <a:pPr algn="just"/>
                <a:r>
                  <a:rPr lang="en-US" sz="2800" dirty="0"/>
                  <a:t>G</a:t>
                </a:r>
                <a:r>
                  <a:rPr lang="sr-Latn-RS" sz="2800" dirty="0" err="1" smtClean="0"/>
                  <a:t>rafik</a:t>
                </a:r>
                <a:r>
                  <a:rPr lang="en-US" sz="2800" dirty="0"/>
                  <a:t> </a:t>
                </a:r>
                <a:r>
                  <a:rPr lang="en-US" sz="2800" dirty="0" err="1" smtClean="0"/>
                  <a:t>koji</a:t>
                </a:r>
                <a:r>
                  <a:rPr lang="en-US" sz="2800" dirty="0" smtClean="0"/>
                  <a:t> </a:t>
                </a:r>
                <a:r>
                  <a:rPr lang="en-US" sz="2800" dirty="0" err="1" smtClean="0"/>
                  <a:t>prikazuje</a:t>
                </a:r>
                <a:r>
                  <a:rPr lang="en-US" sz="2800" dirty="0" smtClean="0"/>
                  <a:t> </a:t>
                </a:r>
                <a:r>
                  <a:rPr lang="sr-Latn-RS" sz="2800" dirty="0" smtClean="0"/>
                  <a:t>sve tačke uzorka </a:t>
                </a:r>
                <a14:m>
                  <m:oMath xmlns:m="http://schemas.openxmlformats.org/officeDocument/2006/math">
                    <m:r>
                      <a:rPr lang="sr-Latn-RS" sz="2800" i="1" dirty="0" smtClean="0">
                        <a:latin typeface="Cambria Math" panose="02040503050406030204" pitchFamily="18" charset="0"/>
                      </a:rPr>
                      <m:t>(</m:t>
                    </m:r>
                    <m:sSub>
                      <m:sSubPr>
                        <m:ctrlPr>
                          <a:rPr lang="en-US" sz="2800" b="0" i="1" dirty="0" smtClean="0">
                            <a:latin typeface="Cambria Math"/>
                          </a:rPr>
                        </m:ctrlPr>
                      </m:sSubPr>
                      <m:e>
                        <m:r>
                          <a:rPr lang="sr-Latn-RS" sz="2800" i="1" dirty="0" smtClean="0">
                            <a:latin typeface="Cambria Math" panose="02040503050406030204" pitchFamily="18" charset="0"/>
                          </a:rPr>
                          <m:t>𝑥</m:t>
                        </m:r>
                      </m:e>
                      <m:sub>
                        <m:r>
                          <a:rPr lang="en-US" sz="2800" b="0" i="1" dirty="0" smtClean="0">
                            <a:latin typeface="Cambria Math" panose="02040503050406030204" pitchFamily="18" charset="0"/>
                          </a:rPr>
                          <m:t>𝑖</m:t>
                        </m:r>
                      </m:sub>
                    </m:sSub>
                    <m:r>
                      <a:rPr lang="sr-Latn-RS" sz="2800" i="1" dirty="0" smtClean="0">
                        <a:latin typeface="Cambria Math" panose="02040503050406030204" pitchFamily="18" charset="0"/>
                      </a:rPr>
                      <m:t>, </m:t>
                    </m:r>
                    <m:sSub>
                      <m:sSubPr>
                        <m:ctrlPr>
                          <a:rPr lang="en-US" sz="2800" b="0" i="1" dirty="0" smtClean="0">
                            <a:latin typeface="Cambria Math"/>
                          </a:rPr>
                        </m:ctrlPr>
                      </m:sSubPr>
                      <m:e>
                        <m:r>
                          <a:rPr lang="sr-Latn-RS" sz="2800" i="1" dirty="0" smtClean="0">
                            <a:latin typeface="Cambria Math" panose="02040503050406030204" pitchFamily="18" charset="0"/>
                          </a:rPr>
                          <m:t>𝑦</m:t>
                        </m:r>
                      </m:e>
                      <m:sub>
                        <m:r>
                          <a:rPr lang="en-US" sz="2800" b="0" i="1" dirty="0" smtClean="0">
                            <a:latin typeface="Cambria Math" panose="02040503050406030204" pitchFamily="18" charset="0"/>
                          </a:rPr>
                          <m:t>𝑖</m:t>
                        </m:r>
                      </m:sub>
                    </m:sSub>
                    <m:r>
                      <a:rPr lang="sr-Latn-RS" sz="2800" i="1" dirty="0" smtClean="0">
                        <a:latin typeface="Cambria Math" panose="02040503050406030204" pitchFamily="18" charset="0"/>
                      </a:rPr>
                      <m:t>) </m:t>
                    </m:r>
                  </m:oMath>
                </a14:m>
                <a:r>
                  <a:rPr lang="sr-Latn-RS" sz="2800" dirty="0" smtClean="0"/>
                  <a:t>dve numeričke promenljive</a:t>
                </a:r>
              </a:p>
              <a:p>
                <a:pPr algn="just"/>
                <a:r>
                  <a:rPr lang="sr-Latn-RS" sz="2800" dirty="0" smtClean="0"/>
                  <a:t>Na osnovu njega može se odrediti oblik, smer i približna jačina veze između posmatranih obeležja</a:t>
                </a:r>
              </a:p>
              <a:p>
                <a:pPr algn="just"/>
                <a:r>
                  <a:rPr lang="sr-Latn-RS" sz="2800" dirty="0" smtClean="0"/>
                  <a:t>Ako su tačke raspršene bez ikakvog pravila, </a:t>
                </a:r>
                <a:r>
                  <a:rPr lang="en-US" sz="2800" dirty="0" err="1" smtClean="0"/>
                  <a:t>možemo</a:t>
                </a:r>
                <a:r>
                  <a:rPr lang="en-US" sz="2800" dirty="0" smtClean="0"/>
                  <a:t> </a:t>
                </a:r>
                <a:r>
                  <a:rPr lang="en-US" sz="2800" dirty="0" err="1" smtClean="0"/>
                  <a:t>zaključiti</a:t>
                </a:r>
                <a:r>
                  <a:rPr lang="en-US" sz="2800" dirty="0" smtClean="0"/>
                  <a:t> da </a:t>
                </a:r>
                <a:r>
                  <a:rPr lang="sr-Latn-RS" sz="2800" dirty="0" smtClean="0"/>
                  <a:t>nema nikakve veze između promenljivih</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914400" y="1828800"/>
                <a:ext cx="7391400" cy="3962400"/>
              </a:xfrm>
              <a:blipFill rotWithShape="0">
                <a:blip r:embed="rId2"/>
                <a:stretch>
                  <a:fillRect l="-1484" t="-1385" r="-1566"/>
                </a:stretch>
              </a:blipFill>
            </p:spPr>
            <p:txBody>
              <a:bodyPr/>
              <a:lstStyle/>
              <a:p>
                <a:r>
                  <a:rPr lang="en-US">
                    <a:noFill/>
                  </a:rPr>
                  <a:t> </a:t>
                </a:r>
              </a:p>
            </p:txBody>
          </p:sp>
        </mc:Fallback>
      </mc:AlternateContent>
    </p:spTree>
    <p:extLst>
      <p:ext uri="{BB962C8B-B14F-4D97-AF65-F5344CB8AC3E}">
        <p14:creationId xmlns:p14="http://schemas.microsoft.com/office/powerpoint/2010/main" val="13863234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7600" y="457200"/>
            <a:ext cx="5115639" cy="5601482"/>
          </a:xfrm>
          <a:prstGeom prst="rect">
            <a:avLst/>
          </a:prstGeom>
        </p:spPr>
      </p:pic>
      <p:sp>
        <p:nvSpPr>
          <p:cNvPr id="3" name="TextBox 2"/>
          <p:cNvSpPr txBox="1"/>
          <p:nvPr/>
        </p:nvSpPr>
        <p:spPr>
          <a:xfrm>
            <a:off x="304800" y="1143000"/>
            <a:ext cx="3352800" cy="4832092"/>
          </a:xfrm>
          <a:prstGeom prst="rect">
            <a:avLst/>
          </a:prstGeom>
          <a:noFill/>
        </p:spPr>
        <p:txBody>
          <a:bodyPr wrap="square" rtlCol="0">
            <a:spAutoFit/>
          </a:bodyPr>
          <a:lstStyle/>
          <a:p>
            <a:r>
              <a:rPr lang="sr-Latn-RS" sz="2800" dirty="0"/>
              <a:t>U SPSS-u dijagram raspršenosti se nalazi u okviru kartice </a:t>
            </a:r>
            <a:br>
              <a:rPr lang="sr-Latn-RS" sz="2800" dirty="0"/>
            </a:br>
            <a:r>
              <a:rPr lang="sr-Latn-RS" sz="2800" dirty="0"/>
              <a:t>Graphs-&gt;Legacy Dialogs-&gt; </a:t>
            </a:r>
            <a:r>
              <a:rPr lang="sr-Latn-RS" sz="2800" dirty="0" smtClean="0"/>
              <a:t>Scatter/Dot...</a:t>
            </a:r>
          </a:p>
          <a:p>
            <a:endParaRPr lang="sr-Latn-RS" sz="2800" dirty="0" smtClean="0"/>
          </a:p>
          <a:p>
            <a:endParaRPr lang="sr-Latn-RS" sz="2800" dirty="0"/>
          </a:p>
          <a:p>
            <a:r>
              <a:rPr lang="sr-Latn-RS" sz="2800" dirty="0" smtClean="0"/>
              <a:t>Za ispitivanje proste korelacije </a:t>
            </a:r>
            <a:r>
              <a:rPr lang="sr-Latn-RS" sz="2800" dirty="0" err="1" smtClean="0"/>
              <a:t>izab</a:t>
            </a:r>
            <a:r>
              <a:rPr lang="en-US" sz="2800" dirty="0" err="1" smtClean="0"/>
              <a:t>rati</a:t>
            </a:r>
            <a:r>
              <a:rPr lang="sr-Latn-RS" sz="2800" dirty="0" smtClean="0"/>
              <a:t> Simple Scatterplot</a:t>
            </a:r>
            <a:endParaRPr lang="sr-Latn-RS" sz="2800" dirty="0"/>
          </a:p>
        </p:txBody>
      </p:sp>
    </p:spTree>
    <p:extLst>
      <p:ext uri="{BB962C8B-B14F-4D97-AF65-F5344CB8AC3E}">
        <p14:creationId xmlns:p14="http://schemas.microsoft.com/office/powerpoint/2010/main" val="91551257"/>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lipFill rotWithShape="0">
          <a:blip xmlns:r="http://schemas.openxmlformats.org/officeDocument/2006/relationships" r:embed="rId1"/>
          <a:stretch>
            <a:fillRect l="-1309" r="-2255"/>
          </a:stretch>
        </a:blipFill>
      </a:spPr>
      <a:bodyPr/>
      <a:lstStyle>
        <a:defPPr>
          <a:defRPr>
            <a:noFill/>
          </a:defRPr>
        </a:defPPr>
      </a:lstStyle>
    </a:tx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lipFill rotWithShape="0">
          <a:blip xmlns:r="http://schemas.openxmlformats.org/officeDocument/2006/relationships" r:embed="rId1"/>
          <a:stretch>
            <a:fillRect l="-1309" r="-2255"/>
          </a:stretch>
        </a:blipFill>
      </a:spPr>
      <a:bodyPr/>
      <a:lstStyle>
        <a:defPPr>
          <a:defRPr>
            <a:noFill/>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727</TotalTime>
  <Words>1232</Words>
  <Application>Microsoft Office PowerPoint</Application>
  <PresentationFormat>On-screen Show (4:3)</PresentationFormat>
  <Paragraphs>124</Paragraphs>
  <Slides>32</Slides>
  <Notes>3</Notes>
  <HiddenSlides>0</HiddenSlides>
  <MMClips>0</MMClips>
  <ScaleCrop>false</ScaleCrop>
  <HeadingPairs>
    <vt:vector size="4" baseType="variant">
      <vt:variant>
        <vt:lpstr>Theme</vt:lpstr>
      </vt:variant>
      <vt:variant>
        <vt:i4>3</vt:i4>
      </vt:variant>
      <vt:variant>
        <vt:lpstr>Slide Titles</vt:lpstr>
      </vt:variant>
      <vt:variant>
        <vt:i4>32</vt:i4>
      </vt:variant>
    </vt:vector>
  </HeadingPairs>
  <TitlesOfParts>
    <vt:vector size="35" baseType="lpstr">
      <vt:lpstr>Office Theme</vt:lpstr>
      <vt:lpstr>1_Office Theme</vt:lpstr>
      <vt:lpstr>2_Office Theme</vt:lpstr>
      <vt:lpstr>Procedura za korelacionu analizu</vt:lpstr>
      <vt:lpstr>Korelacija</vt:lpstr>
      <vt:lpstr>PowerPoint Presentation</vt:lpstr>
      <vt:lpstr>PowerPoint Presentation</vt:lpstr>
      <vt:lpstr>PowerPoint Presentation</vt:lpstr>
      <vt:lpstr>Korelacija ne implicira uzrokovanje cum hoc ergo propter hoc</vt:lpstr>
      <vt:lpstr>PowerPoint Presentation</vt:lpstr>
      <vt:lpstr>Dijagram raspršenosti</vt:lpstr>
      <vt:lpstr>PowerPoint Presentation</vt:lpstr>
      <vt:lpstr>PowerPoint Presentation</vt:lpstr>
      <vt:lpstr>PowerPoint Presentation</vt:lpstr>
      <vt:lpstr>Koeficijenti korelacije</vt:lpstr>
      <vt:lpstr>Pirsonov koeficijent korelacije</vt:lpstr>
      <vt:lpstr>PowerPoint Presentation</vt:lpstr>
      <vt:lpstr>PowerPoint Presentation</vt:lpstr>
      <vt:lpstr>Tabela Correlations</vt:lpstr>
      <vt:lpstr>Tabela Correlations</vt:lpstr>
      <vt:lpstr>Tabela Correlations</vt:lpstr>
      <vt:lpstr>PowerPoint Presentation</vt:lpstr>
      <vt:lpstr>PowerPoint Presentation</vt:lpstr>
      <vt:lpstr>PowerPoint Presentation</vt:lpstr>
      <vt:lpstr>PowerPoint Presentation</vt:lpstr>
      <vt:lpstr> Exclude cases listwise </vt:lpstr>
      <vt:lpstr>Spirmanov koeficijent korelacije</vt:lpstr>
      <vt:lpstr>Spirmanov koeficijent korelacije</vt:lpstr>
      <vt:lpstr>PowerPoint Presentation</vt:lpstr>
      <vt:lpstr>PowerPoint Presentation</vt:lpstr>
      <vt:lpstr>Kendalov tau-b koeficijent korelacije</vt:lpstr>
      <vt:lpstr>Kendalov tau-b koeficijent korelacije</vt:lpstr>
      <vt:lpstr>Kendalov tau-b koeficijent korelacije</vt:lpstr>
      <vt:lpstr>Kendalov tau-b koeficijent korelacije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Procedura za korelacionu analizu</dc:title>
  <dc:creator>Milan</dc:creator>
  <cp:lastModifiedBy>Milan</cp:lastModifiedBy>
  <cp:revision>80</cp:revision>
  <dcterms:created xsi:type="dcterms:W3CDTF">2015-04-02T10:32:16Z</dcterms:created>
  <dcterms:modified xsi:type="dcterms:W3CDTF">2015-04-06T12:46:14Z</dcterms:modified>
</cp:coreProperties>
</file>