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57" r:id="rId3"/>
    <p:sldId id="258" r:id="rId4"/>
    <p:sldId id="280" r:id="rId5"/>
    <p:sldId id="281" r:id="rId6"/>
    <p:sldId id="282" r:id="rId7"/>
    <p:sldId id="283" r:id="rId8"/>
    <p:sldId id="284" r:id="rId9"/>
    <p:sldId id="285" r:id="rId10"/>
    <p:sldId id="260" r:id="rId11"/>
    <p:sldId id="274" r:id="rId12"/>
    <p:sldId id="261" r:id="rId13"/>
    <p:sldId id="275" r:id="rId14"/>
    <p:sldId id="262" r:id="rId15"/>
    <p:sldId id="277" r:id="rId16"/>
    <p:sldId id="263" r:id="rId17"/>
    <p:sldId id="286" r:id="rId18"/>
    <p:sldId id="287" r:id="rId19"/>
    <p:sldId id="288" r:id="rId20"/>
    <p:sldId id="264" r:id="rId21"/>
    <p:sldId id="265" r:id="rId22"/>
    <p:sldId id="267" r:id="rId23"/>
    <p:sldId id="268" r:id="rId24"/>
    <p:sldId id="269" r:id="rId25"/>
    <p:sldId id="270" r:id="rId26"/>
    <p:sldId id="271" r:id="rId27"/>
    <p:sldId id="272" r:id="rId28"/>
    <p:sldId id="289" r:id="rId29"/>
    <p:sldId id="290" r:id="rId30"/>
    <p:sldId id="27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0" autoAdjust="0"/>
    <p:restoredTop sz="94565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4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5D1D8-7AB2-4376-8C38-3D7DEAC66D12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11CB1-C2A4-40B4-B8C4-0DB54D2D1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5761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2EE1AB-9267-4B85-9039-427E3D96A6CD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6314A81-B27B-4908-8E9B-6DD37DEB8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Procedura</a:t>
            </a:r>
            <a:r>
              <a:rPr lang="en-US" dirty="0" smtClean="0"/>
              <a:t> Means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1600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Katarina </a:t>
            </a:r>
            <a:r>
              <a:rPr lang="sr-Latn-RS" sz="2800" dirty="0" smtClean="0"/>
              <a:t>Živanović</a:t>
            </a:r>
          </a:p>
          <a:p>
            <a:r>
              <a:rPr lang="sr-Latn-RS" sz="2800" dirty="0" smtClean="0"/>
              <a:t>Marija Milojević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78" y="530225"/>
            <a:ext cx="8183880" cy="612775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Options</a:t>
            </a:r>
            <a:endParaRPr lang="sr-Latn-RS" dirty="0"/>
          </a:p>
        </p:txBody>
      </p:sp>
      <p:pic>
        <p:nvPicPr>
          <p:cNvPr id="5" name="Content Placeholder 4" descr="slika6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295400"/>
            <a:ext cx="3555527" cy="4421505"/>
          </a:xfrm>
        </p:spPr>
      </p:pic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271649" y="1619885"/>
            <a:ext cx="4415309" cy="4041775"/>
          </a:xfrm>
        </p:spPr>
        <p:txBody>
          <a:bodyPr>
            <a:normAutofit/>
          </a:bodyPr>
          <a:lstStyle/>
          <a:p>
            <a:r>
              <a:rPr lang="en-US" sz="1600" b="1" i="1" dirty="0" smtClean="0"/>
              <a:t>Mean</a:t>
            </a:r>
            <a:r>
              <a:rPr lang="en-US" sz="1600" dirty="0" smtClean="0"/>
              <a:t>: </a:t>
            </a:r>
            <a:r>
              <a:rPr lang="en-US" sz="1600" dirty="0" err="1" smtClean="0"/>
              <a:t>aritmeti</a:t>
            </a:r>
            <a:r>
              <a:rPr lang="sr-Latn-RS" sz="1600" dirty="0" smtClean="0"/>
              <a:t>č</a:t>
            </a:r>
            <a:r>
              <a:rPr lang="en-US" sz="1600" dirty="0" err="1" smtClean="0"/>
              <a:t>ka</a:t>
            </a:r>
            <a:r>
              <a:rPr lang="en-US" sz="1600" dirty="0" smtClean="0"/>
              <a:t> </a:t>
            </a:r>
            <a:r>
              <a:rPr lang="en-US" sz="1600" dirty="0" err="1" smtClean="0"/>
              <a:t>sredina</a:t>
            </a: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r>
              <a:rPr lang="sr-Latn-RS" sz="1600" b="1" i="1" dirty="0" smtClean="0"/>
              <a:t>Number of Cases</a:t>
            </a:r>
            <a:r>
              <a:rPr lang="en-US" sz="1600" dirty="0" smtClean="0"/>
              <a:t>: </a:t>
            </a:r>
            <a:r>
              <a:rPr lang="en-US" sz="1600" dirty="0" err="1" smtClean="0"/>
              <a:t>broj</a:t>
            </a:r>
            <a:r>
              <a:rPr lang="en-US" sz="1600" dirty="0" smtClean="0"/>
              <a:t> </a:t>
            </a:r>
            <a:r>
              <a:rPr lang="en-US" sz="1600" dirty="0" err="1" smtClean="0"/>
              <a:t>opservacija</a:t>
            </a:r>
            <a:endParaRPr lang="sr-Latn-R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1600" b="1" i="1" dirty="0" smtClean="0"/>
              <a:t>Standard Deviation</a:t>
            </a:r>
            <a:r>
              <a:rPr lang="en-US" sz="1600" dirty="0" smtClean="0"/>
              <a:t>: </a:t>
            </a:r>
            <a:r>
              <a:rPr lang="en-US" sz="1600" dirty="0" err="1" smtClean="0"/>
              <a:t>standardna</a:t>
            </a:r>
            <a:r>
              <a:rPr lang="en-US" sz="1600" dirty="0" smtClean="0"/>
              <a:t> </a:t>
            </a:r>
            <a:r>
              <a:rPr lang="en-US" sz="1600" dirty="0" err="1" smtClean="0"/>
              <a:t>devijacija</a:t>
            </a:r>
            <a:endParaRPr lang="en-US" sz="16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i="1" dirty="0" smtClean="0"/>
          </a:p>
          <a:p>
            <a:pPr marL="0" indent="0">
              <a:buNone/>
            </a:pPr>
            <a:endParaRPr lang="sr-Latn-RS" sz="1600" b="1" i="1" dirty="0" smtClean="0"/>
          </a:p>
          <a:p>
            <a:r>
              <a:rPr lang="en-US" sz="1600" b="1" i="1" dirty="0" smtClean="0"/>
              <a:t>Median</a:t>
            </a:r>
            <a:r>
              <a:rPr lang="en-US" sz="1600" dirty="0" smtClean="0"/>
              <a:t>: </a:t>
            </a:r>
            <a:r>
              <a:rPr lang="en-US" sz="1600" dirty="0" err="1" smtClean="0"/>
              <a:t>medijana</a:t>
            </a:r>
            <a:endParaRPr lang="en-US" sz="1600" dirty="0" smtClean="0"/>
          </a:p>
          <a:p>
            <a:pPr>
              <a:buNone/>
            </a:pPr>
            <a:r>
              <a:rPr lang="sr-Latn-RS" sz="2000" dirty="0" smtClean="0"/>
              <a:t> </a:t>
            </a:r>
            <a:endParaRPr lang="en-US" sz="2000" dirty="0" smtClean="0"/>
          </a:p>
          <a:p>
            <a:pPr>
              <a:buNone/>
            </a:pPr>
            <a:endParaRPr lang="sr-Latn-RS" sz="2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97703177"/>
              </p:ext>
            </p:extLst>
          </p:nvPr>
        </p:nvGraphicFramePr>
        <p:xfrm>
          <a:off x="5029200" y="3505200"/>
          <a:ext cx="2549525" cy="838200"/>
        </p:xfrm>
        <a:graphic>
          <a:graphicData uri="http://schemas.openxmlformats.org/presentationml/2006/ole">
            <p:oleObj spid="_x0000_s3147" name="Equation" r:id="rId4" imgW="1167893" imgH="4823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60848"/>
          </a:xfrm>
        </p:spPr>
        <p:txBody>
          <a:bodyPr>
            <a:normAutofit/>
          </a:bodyPr>
          <a:lstStyle/>
          <a:p>
            <a:r>
              <a:rPr lang="en-US" sz="1800" b="1" i="1" dirty="0" smtClean="0"/>
              <a:t>Grouped Median</a:t>
            </a:r>
            <a:r>
              <a:rPr lang="en-US" sz="1800" dirty="0" smtClean="0"/>
              <a:t>: (</a:t>
            </a:r>
            <a:r>
              <a:rPr lang="en-US" sz="1800" dirty="0" err="1" smtClean="0"/>
              <a:t>ra</a:t>
            </a:r>
            <a:r>
              <a:rPr lang="sr-Latn-RS" sz="1800" dirty="0" smtClean="0"/>
              <a:t>čuna se kod podataka koji su dati intervalno</a:t>
            </a:r>
            <a:r>
              <a:rPr lang="en-US" sz="1800" dirty="0" smtClean="0"/>
              <a:t>)</a:t>
            </a:r>
            <a:endParaRPr lang="sr-Latn-RS" sz="1800" dirty="0" smtClean="0"/>
          </a:p>
          <a:p>
            <a:endParaRPr lang="sr-Latn-RS" sz="1800" dirty="0" smtClean="0"/>
          </a:p>
          <a:p>
            <a:pPr>
              <a:buNone/>
            </a:pPr>
            <a:r>
              <a:rPr lang="sr-Latn-RS" sz="1800" dirty="0" smtClean="0"/>
              <a:t> </a:t>
            </a:r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 lang="sr-Latn-RS" sz="1800" i="1" dirty="0" smtClean="0"/>
          </a:p>
          <a:p>
            <a:pPr>
              <a:buNone/>
            </a:pPr>
            <a:endParaRPr lang="sr-Latn-RS" sz="1800" i="1" dirty="0" smtClean="0"/>
          </a:p>
          <a:p>
            <a:pPr>
              <a:buNone/>
            </a:pPr>
            <a:r>
              <a:rPr lang="sr-Latn-RS" sz="1800" i="1" dirty="0" smtClean="0"/>
              <a:t>Li-</a:t>
            </a:r>
            <a:r>
              <a:rPr lang="sr-Latn-RS" sz="1800" dirty="0" smtClean="0"/>
              <a:t>najmanja vrednost intervala u kojoj se nalazi medijana (interval u kome se nalazi medijana je onaj gde frekvencija dostiže polovinu sume)</a:t>
            </a:r>
          </a:p>
          <a:p>
            <a:pPr>
              <a:buNone/>
            </a:pPr>
            <a:r>
              <a:rPr lang="sr-Latn-RS" sz="1800" i="1" dirty="0" smtClean="0"/>
              <a:t>N-</a:t>
            </a:r>
            <a:r>
              <a:rPr lang="sr-Latn-RS" sz="1800" dirty="0" smtClean="0"/>
              <a:t>broj opservacija</a:t>
            </a:r>
          </a:p>
          <a:p>
            <a:pPr>
              <a:buNone/>
            </a:pPr>
            <a:r>
              <a:rPr lang="sr-Latn-RS" sz="1800" dirty="0" smtClean="0"/>
              <a:t>F</a:t>
            </a:r>
            <a:r>
              <a:rPr lang="sr-Latn-RS" sz="1800" baseline="-14000" dirty="0" smtClean="0"/>
              <a:t>i-1</a:t>
            </a:r>
            <a:r>
              <a:rPr lang="sr-Latn-RS" sz="1800" dirty="0" smtClean="0"/>
              <a:t> –kumulativna frekvencija intervala koji se nalaze ispred intervala u kome se nalazi medijana</a:t>
            </a:r>
          </a:p>
          <a:p>
            <a:pPr>
              <a:buNone/>
            </a:pPr>
            <a:r>
              <a:rPr lang="sr-Latn-RS" sz="1800" dirty="0" smtClean="0"/>
              <a:t>f</a:t>
            </a:r>
            <a:r>
              <a:rPr lang="sr-Latn-RS" sz="1800" baseline="-25000" dirty="0" smtClean="0"/>
              <a:t>i </a:t>
            </a:r>
            <a:r>
              <a:rPr lang="sr-Latn-RS" sz="1800" dirty="0" smtClean="0"/>
              <a:t>– frekvencija intervala u kome se nalazi medijana</a:t>
            </a:r>
          </a:p>
          <a:p>
            <a:pPr>
              <a:buNone/>
            </a:pPr>
            <a:r>
              <a:rPr lang="sr-Latn-RS" sz="1800" dirty="0" smtClean="0"/>
              <a:t>a</a:t>
            </a:r>
            <a:r>
              <a:rPr lang="sr-Latn-RS" sz="1800" baseline="-25000" dirty="0" smtClean="0"/>
              <a:t>i</a:t>
            </a:r>
            <a:r>
              <a:rPr lang="sr-Latn-RS" sz="1800" dirty="0" smtClean="0"/>
              <a:t>-širina intervala u kome se nalazi medijana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endParaRPr lang="en-US" dirty="0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78550926"/>
              </p:ext>
            </p:extLst>
          </p:nvPr>
        </p:nvGraphicFramePr>
        <p:xfrm>
          <a:off x="2362200" y="1371600"/>
          <a:ext cx="3681663" cy="1371600"/>
        </p:xfrm>
        <a:graphic>
          <a:graphicData uri="http://schemas.openxmlformats.org/presentationml/2006/ole">
            <p:oleObj spid="_x0000_s4171" name="Equation" r:id="rId3" imgW="1371600" imgH="596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533400"/>
            <a:ext cx="7772400" cy="5334000"/>
          </a:xfrm>
        </p:spPr>
        <p:txBody>
          <a:bodyPr>
            <a:normAutofit lnSpcReduction="10000"/>
          </a:bodyPr>
          <a:lstStyle/>
          <a:p>
            <a:r>
              <a:rPr lang="sr-Latn-RS" sz="1800" b="1" i="1" dirty="0" smtClean="0"/>
              <a:t>Standard Error of Mean</a:t>
            </a:r>
            <a:r>
              <a:rPr lang="en-US" sz="1800" b="1" i="1" dirty="0" smtClean="0"/>
              <a:t>:</a:t>
            </a:r>
          </a:p>
          <a:p>
            <a:pPr>
              <a:buNone/>
            </a:pPr>
            <a:r>
              <a:rPr lang="en-US" sz="1800" b="1" i="1" dirty="0" smtClean="0"/>
              <a:t> </a:t>
            </a:r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endParaRPr lang="en-US" sz="1800" b="1" i="1" dirty="0" smtClean="0"/>
          </a:p>
          <a:p>
            <a:r>
              <a:rPr lang="en-US" sz="1800" b="1" i="1" dirty="0" smtClean="0"/>
              <a:t> Sum: </a:t>
            </a:r>
            <a:r>
              <a:rPr lang="en-US" sz="1800" dirty="0" err="1" smtClean="0"/>
              <a:t>zbir</a:t>
            </a:r>
            <a:r>
              <a:rPr lang="en-US" sz="1800" dirty="0" smtClean="0"/>
              <a:t> </a:t>
            </a:r>
            <a:r>
              <a:rPr lang="en-US" sz="1800" dirty="0" err="1" smtClean="0"/>
              <a:t>vrednosti</a:t>
            </a:r>
            <a:r>
              <a:rPr lang="en-US" sz="1800" dirty="0" smtClean="0"/>
              <a:t> </a:t>
            </a:r>
            <a:r>
              <a:rPr lang="en-US" sz="1800" dirty="0" err="1" smtClean="0"/>
              <a:t>promenljive</a:t>
            </a:r>
            <a:endParaRPr lang="sr-Latn-RS" sz="1800" dirty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Maximum: </a:t>
            </a:r>
            <a:r>
              <a:rPr lang="en-US" sz="1800" dirty="0" err="1" smtClean="0"/>
              <a:t>najve</a:t>
            </a:r>
            <a:r>
              <a:rPr lang="sr-Latn-RS" sz="1800" dirty="0" smtClean="0"/>
              <a:t>ća vrednost promenljive</a:t>
            </a:r>
          </a:p>
          <a:p>
            <a:pPr marL="0" indent="0">
              <a:buNone/>
            </a:pPr>
            <a:endParaRPr lang="sr-Latn-RS" sz="1800" dirty="0" smtClean="0"/>
          </a:p>
          <a:p>
            <a:r>
              <a:rPr lang="sr-Latn-RS" sz="1800" b="1" i="1" dirty="0" smtClean="0"/>
              <a:t>Minimum</a:t>
            </a:r>
            <a:r>
              <a:rPr lang="en-US" sz="1800" b="1" i="1" dirty="0" smtClean="0"/>
              <a:t>: </a:t>
            </a:r>
            <a:r>
              <a:rPr lang="en-US" sz="1800" dirty="0" err="1" smtClean="0"/>
              <a:t>najmanja</a:t>
            </a:r>
            <a:r>
              <a:rPr lang="en-US" sz="1800" dirty="0" smtClean="0"/>
              <a:t> </a:t>
            </a:r>
            <a:r>
              <a:rPr lang="en-US" sz="1800" dirty="0" err="1" smtClean="0"/>
              <a:t>vrednost</a:t>
            </a:r>
            <a:r>
              <a:rPr lang="en-US" sz="1800" dirty="0" smtClean="0"/>
              <a:t> </a:t>
            </a:r>
            <a:r>
              <a:rPr lang="en-US" sz="1800" dirty="0" err="1" smtClean="0"/>
              <a:t>promenljive</a:t>
            </a:r>
            <a:r>
              <a:rPr lang="en-US" sz="1800" dirty="0" smtClean="0"/>
              <a:t> </a:t>
            </a:r>
            <a:endParaRPr lang="sr-Latn-R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Range: </a:t>
            </a:r>
            <a:r>
              <a:rPr lang="en-US" sz="1800" dirty="0" err="1" smtClean="0"/>
              <a:t>raspon</a:t>
            </a:r>
            <a:endParaRPr lang="sr-Latn-R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First</a:t>
            </a:r>
            <a:r>
              <a:rPr lang="en-US" sz="1800" dirty="0" smtClean="0"/>
              <a:t>: </a:t>
            </a:r>
            <a:r>
              <a:rPr lang="en-US" sz="1800" dirty="0" err="1" smtClean="0"/>
              <a:t>vrednost</a:t>
            </a:r>
            <a:r>
              <a:rPr lang="en-US" sz="1800" dirty="0" smtClean="0"/>
              <a:t> </a:t>
            </a:r>
            <a:r>
              <a:rPr lang="en-US" sz="1800" dirty="0" err="1" smtClean="0"/>
              <a:t>prve</a:t>
            </a:r>
            <a:r>
              <a:rPr lang="en-US" sz="1800" dirty="0" smtClean="0"/>
              <a:t> </a:t>
            </a:r>
            <a:r>
              <a:rPr lang="sr-Latn-RS" sz="1800" dirty="0" smtClean="0"/>
              <a:t>opservacije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Last</a:t>
            </a:r>
            <a:r>
              <a:rPr lang="en-US" sz="1800" dirty="0" smtClean="0"/>
              <a:t>: </a:t>
            </a:r>
            <a:r>
              <a:rPr lang="en-US" sz="1800" dirty="0" err="1" smtClean="0"/>
              <a:t>vrednost</a:t>
            </a:r>
            <a:r>
              <a:rPr lang="en-US" sz="1800" dirty="0" smtClean="0"/>
              <a:t> </a:t>
            </a:r>
            <a:r>
              <a:rPr lang="sr-Latn-RS" sz="1800" dirty="0" smtClean="0"/>
              <a:t>posled</a:t>
            </a:r>
            <a:r>
              <a:rPr lang="en-US" sz="1800" dirty="0" err="1" smtClean="0"/>
              <a:t>nje</a:t>
            </a:r>
            <a:r>
              <a:rPr lang="en-US" sz="1800" dirty="0" smtClean="0"/>
              <a:t> </a:t>
            </a:r>
            <a:r>
              <a:rPr lang="en-US" sz="1800" dirty="0" err="1" smtClean="0"/>
              <a:t>opservacije</a:t>
            </a:r>
            <a:endParaRPr lang="sr-Latn-RS" sz="1800" dirty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Variance</a:t>
            </a:r>
            <a:r>
              <a:rPr lang="en-US" sz="1800" dirty="0" smtClean="0"/>
              <a:t>: </a:t>
            </a:r>
            <a:r>
              <a:rPr lang="en-US" sz="1800" dirty="0" err="1" smtClean="0"/>
              <a:t>disperzija</a:t>
            </a:r>
            <a:endParaRPr lang="en-US" sz="1800" dirty="0" smtClean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393825" y="914400"/>
          <a:ext cx="1098550" cy="754063"/>
        </p:xfrm>
        <a:graphic>
          <a:graphicData uri="http://schemas.openxmlformats.org/presentationml/2006/ole">
            <p:oleObj spid="_x0000_s2122" name="Equation" r:id="rId3" imgW="6096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08448"/>
          </a:xfrm>
        </p:spPr>
        <p:txBody>
          <a:bodyPr/>
          <a:lstStyle/>
          <a:p>
            <a:r>
              <a:rPr lang="en-US" sz="2000" b="1" i="1" dirty="0" err="1" smtClean="0"/>
              <a:t>Skewness</a:t>
            </a:r>
            <a:r>
              <a:rPr lang="en-US" sz="2000" b="1" i="1" dirty="0" smtClean="0"/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asimetrija</a:t>
            </a:r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pPr>
              <a:buNone/>
            </a:pPr>
            <a:endParaRPr lang="sr-Latn-RS" sz="2000" dirty="0" smtClean="0"/>
          </a:p>
          <a:p>
            <a:endParaRPr lang="en-US" sz="2000" dirty="0" smtClean="0"/>
          </a:p>
          <a:p>
            <a:endParaRPr lang="sr-Latn-RS" sz="2000" b="1" i="1" dirty="0" smtClean="0"/>
          </a:p>
          <a:p>
            <a:r>
              <a:rPr lang="sr-Latn-RS" sz="2000" b="1" i="1" dirty="0" smtClean="0"/>
              <a:t>Standard Error of Skeweness</a:t>
            </a:r>
            <a:r>
              <a:rPr lang="en-US" sz="2000" b="1" i="1" dirty="0" smtClean="0"/>
              <a:t>: </a:t>
            </a:r>
            <a:r>
              <a:rPr lang="en-US" sz="2000" dirty="0" err="1" smtClean="0"/>
              <a:t>standardna</a:t>
            </a:r>
            <a:r>
              <a:rPr lang="en-US" sz="2000" dirty="0" smtClean="0"/>
              <a:t> </a:t>
            </a:r>
            <a:r>
              <a:rPr lang="en-US" sz="2000" dirty="0" err="1" smtClean="0"/>
              <a:t>gre</a:t>
            </a:r>
            <a:r>
              <a:rPr lang="sr-Latn-RS" sz="2000" dirty="0" smtClean="0"/>
              <a:t>š</a:t>
            </a:r>
            <a:r>
              <a:rPr lang="en-US" sz="2000" dirty="0" err="1" smtClean="0"/>
              <a:t>ka</a:t>
            </a:r>
            <a:r>
              <a:rPr lang="en-US" sz="2000" dirty="0" smtClean="0"/>
              <a:t> </a:t>
            </a:r>
            <a:r>
              <a:rPr lang="en-US" sz="2000" dirty="0" err="1" smtClean="0"/>
              <a:t>asimetrij</a:t>
            </a:r>
            <a:r>
              <a:rPr lang="sr-Latn-RS" sz="2000" dirty="0" smtClean="0"/>
              <a:t>e</a:t>
            </a:r>
          </a:p>
          <a:p>
            <a:pPr>
              <a:buNone/>
            </a:pPr>
            <a:r>
              <a:rPr lang="sr-Latn-RS" sz="2000" dirty="0" smtClean="0"/>
              <a:t> </a:t>
            </a:r>
            <a:endParaRPr lang="en-US" sz="2000" dirty="0" smtClean="0"/>
          </a:p>
          <a:p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6036868"/>
              </p:ext>
            </p:extLst>
          </p:nvPr>
        </p:nvGraphicFramePr>
        <p:xfrm>
          <a:off x="1905000" y="4191000"/>
          <a:ext cx="4746625" cy="1229992"/>
        </p:xfrm>
        <a:graphic>
          <a:graphicData uri="http://schemas.openxmlformats.org/presentationml/2006/ole">
            <p:oleObj spid="_x0000_s5411" name="Equation" r:id="rId3" imgW="1993900" imgH="4699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08057615"/>
              </p:ext>
            </p:extLst>
          </p:nvPr>
        </p:nvGraphicFramePr>
        <p:xfrm>
          <a:off x="1512093" y="914079"/>
          <a:ext cx="6005513" cy="1230313"/>
        </p:xfrm>
        <a:graphic>
          <a:graphicData uri="http://schemas.openxmlformats.org/presentationml/2006/ole">
            <p:oleObj spid="_x0000_s5412" name="Equation" r:id="rId4" imgW="2095500" imgH="5207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5413" name="Equation" r:id="rId5" imgW="114151" imgH="215619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72381632"/>
              </p:ext>
            </p:extLst>
          </p:nvPr>
        </p:nvGraphicFramePr>
        <p:xfrm>
          <a:off x="981075" y="2362200"/>
          <a:ext cx="3676650" cy="914400"/>
        </p:xfrm>
        <a:graphic>
          <a:graphicData uri="http://schemas.openxmlformats.org/presentationml/2006/ole">
            <p:oleObj spid="_x0000_s5414" name="Equation" r:id="rId6" imgW="1384300" imgH="482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8324848" cy="5413248"/>
          </a:xfrm>
        </p:spPr>
        <p:txBody>
          <a:bodyPr>
            <a:normAutofit/>
          </a:bodyPr>
          <a:lstStyle/>
          <a:p>
            <a:endParaRPr lang="sr-Latn-RS" sz="1600" b="1" i="1" dirty="0" smtClean="0"/>
          </a:p>
          <a:p>
            <a:r>
              <a:rPr lang="sr-Latn-RS" sz="1800" b="1" i="1" dirty="0" smtClean="0"/>
              <a:t>Kurtosis</a:t>
            </a:r>
            <a:r>
              <a:rPr lang="en-US" sz="1800" b="1" i="1" dirty="0" smtClean="0"/>
              <a:t>: </a:t>
            </a:r>
            <a:r>
              <a:rPr lang="en-US" sz="1800" dirty="0" err="1" smtClean="0"/>
              <a:t>spljo</a:t>
            </a:r>
            <a:r>
              <a:rPr lang="sr-Latn-RS" sz="1800" dirty="0" smtClean="0"/>
              <a:t>štenost </a:t>
            </a:r>
          </a:p>
          <a:p>
            <a:endParaRPr lang="sr-Latn-RS" sz="1600" dirty="0" smtClean="0"/>
          </a:p>
          <a:p>
            <a:endParaRPr lang="sr-Latn-RS" sz="1600" dirty="0" smtClean="0"/>
          </a:p>
          <a:p>
            <a:endParaRPr lang="sr-Latn-RS" sz="1600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r>
              <a:rPr lang="sr-Latn-RS" sz="1800" b="1" i="1" dirty="0" smtClean="0"/>
              <a:t>Standard Error of Kurtosis</a:t>
            </a:r>
            <a:r>
              <a:rPr lang="en-US" sz="1800" b="1" i="1" dirty="0" smtClean="0"/>
              <a:t>: </a:t>
            </a:r>
            <a:r>
              <a:rPr lang="en-US" sz="1800" dirty="0" err="1" smtClean="0"/>
              <a:t>standardna</a:t>
            </a:r>
            <a:r>
              <a:rPr lang="en-US" sz="1800" dirty="0" smtClean="0"/>
              <a:t> </a:t>
            </a:r>
            <a:r>
              <a:rPr lang="en-US" sz="1800" dirty="0" err="1" smtClean="0"/>
              <a:t>gre</a:t>
            </a:r>
            <a:r>
              <a:rPr lang="sr-Latn-RS" sz="1800" dirty="0" smtClean="0"/>
              <a:t>ška spljoštenosti </a:t>
            </a:r>
          </a:p>
          <a:p>
            <a:endParaRPr lang="en-US" sz="1600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b="1" i="1" dirty="0" smtClean="0"/>
          </a:p>
          <a:p>
            <a:endParaRPr lang="sr-Latn-RS" sz="1600" dirty="0" smtClean="0"/>
          </a:p>
          <a:p>
            <a:endParaRPr lang="sr-Latn-RS" sz="1600" dirty="0" smtClean="0"/>
          </a:p>
          <a:p>
            <a:endParaRPr lang="en-US" sz="1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94222948"/>
              </p:ext>
            </p:extLst>
          </p:nvPr>
        </p:nvGraphicFramePr>
        <p:xfrm>
          <a:off x="1513680" y="3886200"/>
          <a:ext cx="5711825" cy="1290637"/>
        </p:xfrm>
        <a:graphic>
          <a:graphicData uri="http://schemas.openxmlformats.org/presentationml/2006/ole">
            <p:oleObj spid="_x0000_s6290" name="Equation" r:id="rId3" imgW="2120900" imgH="482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34230010"/>
              </p:ext>
            </p:extLst>
          </p:nvPr>
        </p:nvGraphicFramePr>
        <p:xfrm>
          <a:off x="914400" y="1449451"/>
          <a:ext cx="6910387" cy="1314450"/>
        </p:xfrm>
        <a:graphic>
          <a:graphicData uri="http://schemas.openxmlformats.org/presentationml/2006/ole">
            <p:oleObj spid="_x0000_s6291" name="Equation" r:id="rId4" imgW="3746500" imgH="584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/>
          <a:lstStyle/>
          <a:p>
            <a:r>
              <a:rPr lang="en-US" sz="1800" b="1" i="1" dirty="0" smtClean="0"/>
              <a:t>Harmonic Mean:</a:t>
            </a:r>
            <a:r>
              <a:rPr lang="en-US" sz="1800" dirty="0" smtClean="0"/>
              <a:t> </a:t>
            </a:r>
            <a:r>
              <a:rPr lang="en-US" sz="1800" dirty="0" err="1" smtClean="0"/>
              <a:t>harmonijska</a:t>
            </a:r>
            <a:r>
              <a:rPr lang="en-US" sz="1800" dirty="0" smtClean="0"/>
              <a:t> </a:t>
            </a:r>
            <a:r>
              <a:rPr lang="en-US" sz="1800" dirty="0" err="1" smtClean="0"/>
              <a:t>sredina</a:t>
            </a:r>
            <a:endParaRPr lang="sr-Latn-RS" sz="1800" dirty="0" smtClean="0"/>
          </a:p>
          <a:p>
            <a:endParaRPr lang="sr-Latn-RS" sz="2000" dirty="0" smtClean="0"/>
          </a:p>
          <a:p>
            <a:endParaRPr lang="en-US" sz="2000" dirty="0" smtClean="0"/>
          </a:p>
          <a:p>
            <a:endParaRPr lang="sr-Latn-RS" sz="2000" b="1" i="1" dirty="0" smtClean="0"/>
          </a:p>
          <a:p>
            <a:pPr marL="0" indent="0">
              <a:buNone/>
            </a:pPr>
            <a:endParaRPr lang="sr-Latn-RS" sz="2000" b="1" i="1" dirty="0" smtClean="0"/>
          </a:p>
          <a:p>
            <a:r>
              <a:rPr lang="en-US" sz="1800" b="1" i="1" dirty="0" smtClean="0"/>
              <a:t>Geometric Mean: </a:t>
            </a:r>
            <a:r>
              <a:rPr lang="en-US" sz="1800" dirty="0" err="1" smtClean="0"/>
              <a:t>geometrijska</a:t>
            </a:r>
            <a:r>
              <a:rPr lang="en-US" sz="1800" dirty="0" smtClean="0"/>
              <a:t> </a:t>
            </a:r>
            <a:r>
              <a:rPr lang="en-US" sz="1800" dirty="0" err="1" smtClean="0"/>
              <a:t>sredina</a:t>
            </a:r>
            <a:endParaRPr lang="sr-Latn-RS" sz="18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en-US" sz="2000" dirty="0" smtClean="0"/>
          </a:p>
          <a:p>
            <a:r>
              <a:rPr lang="en-US" sz="1800" b="1" i="1" dirty="0" smtClean="0"/>
              <a:t>Percent of Total Sum:</a:t>
            </a:r>
            <a:r>
              <a:rPr lang="en-US" sz="1800" dirty="0" smtClean="0"/>
              <a:t> </a:t>
            </a:r>
            <a:r>
              <a:rPr lang="en-US" sz="1800" dirty="0" err="1" smtClean="0"/>
              <a:t>procenat</a:t>
            </a:r>
            <a:r>
              <a:rPr lang="en-US" sz="1800" dirty="0" smtClean="0"/>
              <a:t> od </a:t>
            </a:r>
            <a:r>
              <a:rPr lang="sr-Latn-RS" sz="1800" dirty="0" smtClean="0"/>
              <a:t>zbira</a:t>
            </a:r>
            <a:r>
              <a:rPr lang="en-US" sz="1800" dirty="0" smtClean="0"/>
              <a:t> </a:t>
            </a:r>
            <a:r>
              <a:rPr lang="en-US" sz="1800" dirty="0" err="1" smtClean="0"/>
              <a:t>vrednosti</a:t>
            </a:r>
            <a:r>
              <a:rPr lang="en-US" sz="1800" dirty="0" smtClean="0"/>
              <a:t> </a:t>
            </a:r>
            <a:r>
              <a:rPr lang="en-US" sz="1800" dirty="0" err="1" smtClean="0"/>
              <a:t>promenljive</a:t>
            </a:r>
            <a:r>
              <a:rPr lang="sr-Latn-RS" sz="1800" dirty="0" smtClean="0"/>
              <a:t> 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b="1" i="1" dirty="0" smtClean="0"/>
              <a:t>Percent of Total N:</a:t>
            </a:r>
            <a:r>
              <a:rPr lang="en-US" sz="1800" dirty="0" smtClean="0"/>
              <a:t> </a:t>
            </a:r>
            <a:r>
              <a:rPr lang="en-US" sz="1800" dirty="0" err="1" smtClean="0"/>
              <a:t>procenat</a:t>
            </a:r>
            <a:r>
              <a:rPr lang="en-US" sz="1800" dirty="0" smtClean="0"/>
              <a:t> </a:t>
            </a:r>
            <a:r>
              <a:rPr lang="en-US" sz="1800" dirty="0" err="1" smtClean="0"/>
              <a:t>od</a:t>
            </a:r>
            <a:r>
              <a:rPr lang="en-US" sz="1800" dirty="0" smtClean="0"/>
              <a:t> </a:t>
            </a:r>
            <a:r>
              <a:rPr lang="en-US" sz="1800" dirty="0" err="1" smtClean="0"/>
              <a:t>broja</a:t>
            </a:r>
            <a:r>
              <a:rPr lang="en-US" sz="1800" dirty="0" smtClean="0"/>
              <a:t> </a:t>
            </a:r>
            <a:r>
              <a:rPr lang="en-US" sz="1800" dirty="0" err="1" smtClean="0"/>
              <a:t>opservacija</a:t>
            </a:r>
            <a:endParaRPr lang="en-US" sz="1800" dirty="0" smtClean="0"/>
          </a:p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41138559"/>
              </p:ext>
            </p:extLst>
          </p:nvPr>
        </p:nvGraphicFramePr>
        <p:xfrm>
          <a:off x="2743200" y="990600"/>
          <a:ext cx="2514600" cy="1143000"/>
        </p:xfrm>
        <a:graphic>
          <a:graphicData uri="http://schemas.openxmlformats.org/presentationml/2006/ole">
            <p:oleObj spid="_x0000_s7314" name="Equation" r:id="rId3" imgW="672808" imgH="62203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11496928"/>
              </p:ext>
            </p:extLst>
          </p:nvPr>
        </p:nvGraphicFramePr>
        <p:xfrm>
          <a:off x="2933700" y="2657348"/>
          <a:ext cx="2133600" cy="1066800"/>
        </p:xfrm>
        <a:graphic>
          <a:graphicData uri="http://schemas.openxmlformats.org/presentationml/2006/ole">
            <p:oleObj spid="_x0000_s7315" name="Equation" r:id="rId4" imgW="736600" imgH="482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nova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3200400"/>
            <a:ext cx="5943600" cy="2057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81000"/>
            <a:ext cx="8153880" cy="2971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r-Latn-RS" sz="2000" dirty="0" smtClean="0"/>
          </a:p>
          <a:p>
            <a:r>
              <a:rPr lang="sr-Latn-RS" sz="2000" dirty="0" smtClean="0"/>
              <a:t>Pokretanjem procedure računaju se podrazumevane statistike Mean, Number of cases, Standard deviation, a ostale možemo dodatno izabrati.</a:t>
            </a:r>
          </a:p>
          <a:p>
            <a:pPr marL="0" indent="0">
              <a:buNone/>
            </a:pPr>
            <a:endParaRPr lang="sr-Latn-RS" sz="2000" dirty="0"/>
          </a:p>
          <a:p>
            <a:r>
              <a:rPr lang="en-US" sz="2000" dirty="0"/>
              <a:t>U </a:t>
            </a:r>
            <a:r>
              <a:rPr lang="en-US" sz="2000" b="1" dirty="0"/>
              <a:t>Options</a:t>
            </a:r>
            <a:r>
              <a:rPr lang="en-US" sz="2000" dirty="0"/>
              <a:t> </a:t>
            </a:r>
            <a:r>
              <a:rPr lang="en-US" sz="2000" dirty="0" err="1"/>
              <a:t>mo</a:t>
            </a:r>
            <a:r>
              <a:rPr lang="sr-Latn-RS" sz="2000" dirty="0"/>
              <a:t>žemo dodatno izabrati opcije koje će o</a:t>
            </a:r>
            <a:r>
              <a:rPr lang="sr-Latn-RS" sz="2000" dirty="0" smtClean="0"/>
              <a:t>draditi </a:t>
            </a:r>
            <a:r>
              <a:rPr lang="sr-Latn-RS" sz="2000" dirty="0"/>
              <a:t>One-way ANOVA-u i izračunati koeficijente vezane za linearnu regresiju, ali samo za nezavisnu promenljivu u Layer 1.</a:t>
            </a:r>
          </a:p>
          <a:p>
            <a:endParaRPr lang="sr-Latn-R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382000" cy="5483352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Anova</a:t>
            </a:r>
            <a:r>
              <a:rPr lang="en-US" dirty="0" smtClean="0">
                <a:solidFill>
                  <a:srgbClr val="00B050"/>
                </a:solidFill>
              </a:rPr>
              <a:t> table and eta</a:t>
            </a:r>
          </a:p>
          <a:p>
            <a:pPr marL="0" indent="0">
              <a:buNone/>
            </a:pPr>
            <a:endParaRPr lang="sr-Latn-RS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26" y="1524000"/>
            <a:ext cx="7506748" cy="3581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43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18048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Test for linearity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dirty="0" smtClean="0">
              <a:solidFill>
                <a:srgbClr val="00B050"/>
              </a:solidFill>
            </a:endParaRPr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dirty="0" smtClean="0">
              <a:solidFill>
                <a:srgbClr val="00B050"/>
              </a:solidFill>
            </a:endParaRPr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dirty="0" smtClean="0">
              <a:solidFill>
                <a:srgbClr val="00B050"/>
              </a:solidFill>
            </a:endParaRPr>
          </a:p>
          <a:p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295400"/>
            <a:ext cx="8097380" cy="411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78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0" y="530352"/>
            <a:ext cx="8183880" cy="556564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Linearity</a:t>
            </a:r>
            <a:r>
              <a:rPr lang="en-US" sz="2400" dirty="0" smtClean="0"/>
              <a:t> </a:t>
            </a:r>
            <a:r>
              <a:rPr lang="en-US" sz="2400" dirty="0"/>
              <a:t>– </a:t>
            </a:r>
            <a:r>
              <a:rPr lang="en-US" sz="2400" dirty="0" err="1"/>
              <a:t>pokazuje</a:t>
            </a:r>
            <a:r>
              <a:rPr lang="en-US" sz="2400" dirty="0"/>
              <a:t> </a:t>
            </a:r>
            <a:r>
              <a:rPr lang="en-US" sz="2400" dirty="0" err="1"/>
              <a:t>nam</a:t>
            </a:r>
            <a:r>
              <a:rPr lang="en-US" sz="2400" dirty="0"/>
              <a:t> da li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zna</a:t>
            </a:r>
            <a:r>
              <a:rPr lang="sr-Latn-RS" sz="2400" dirty="0"/>
              <a:t>čajne linearne veze između zavisne i nezavisne </a:t>
            </a:r>
            <a:r>
              <a:rPr lang="sr-Latn-RS" sz="2400" dirty="0" smtClean="0"/>
              <a:t>promenljive</a:t>
            </a:r>
          </a:p>
          <a:p>
            <a:pPr marL="0" indent="0">
              <a:buNone/>
            </a:pPr>
            <a:endParaRPr lang="sr-Latn-RS" sz="2400" dirty="0" smtClean="0"/>
          </a:p>
          <a:p>
            <a:r>
              <a:rPr lang="en-US" sz="2400" b="1" dirty="0"/>
              <a:t>Deviation from </a:t>
            </a:r>
            <a:r>
              <a:rPr lang="en-US" sz="2400" b="1" dirty="0" smtClean="0"/>
              <a:t>linearity</a:t>
            </a:r>
            <a:r>
              <a:rPr lang="sr-Latn-RS" sz="2400" b="1" dirty="0" smtClean="0"/>
              <a:t> </a:t>
            </a:r>
            <a:r>
              <a:rPr lang="sr-Latn-RS" sz="2400" dirty="0" smtClean="0"/>
              <a:t>- </a:t>
            </a:r>
            <a:r>
              <a:rPr lang="sr-Latn-RS" sz="2400" dirty="0"/>
              <a:t>pokazuje nam da li ima nelinearne veze između </a:t>
            </a:r>
            <a:r>
              <a:rPr lang="sr-Latn-RS" sz="2400" dirty="0" smtClean="0"/>
              <a:t>promenljivih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 smtClean="0"/>
              <a:t>R</a:t>
            </a:r>
            <a:r>
              <a:rPr lang="sr-Latn-RS" sz="2400" b="1" dirty="0" smtClean="0"/>
              <a:t> </a:t>
            </a:r>
            <a:r>
              <a:rPr lang="en-US" sz="2400" dirty="0" smtClean="0"/>
              <a:t>-</a:t>
            </a:r>
            <a:r>
              <a:rPr lang="sr-Latn-RS" sz="2400" dirty="0" smtClean="0"/>
              <a:t> </a:t>
            </a:r>
            <a:r>
              <a:rPr lang="en-US" sz="2400" dirty="0" err="1" smtClean="0"/>
              <a:t>koeficijent</a:t>
            </a:r>
            <a:r>
              <a:rPr lang="en-US" sz="2400" dirty="0" smtClean="0"/>
              <a:t> </a:t>
            </a:r>
            <a:r>
              <a:rPr lang="en-US" sz="2400" dirty="0" err="1" smtClean="0"/>
              <a:t>korelacije</a:t>
            </a:r>
            <a:endParaRPr lang="sr-Latn-R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b="1" dirty="0" smtClean="0"/>
              <a:t>R squared</a:t>
            </a:r>
            <a:r>
              <a:rPr lang="sr-Latn-RS" sz="2400" b="1" dirty="0" smtClean="0"/>
              <a:t> </a:t>
            </a:r>
            <a:r>
              <a:rPr lang="en-US" sz="2400" dirty="0" smtClean="0"/>
              <a:t>-</a:t>
            </a:r>
            <a:r>
              <a:rPr lang="sr-Latn-RS" sz="2400" dirty="0" smtClean="0"/>
              <a:t> </a:t>
            </a:r>
            <a:r>
              <a:rPr lang="en-US" sz="2400" dirty="0" err="1" smtClean="0"/>
              <a:t>koeficijent</a:t>
            </a:r>
            <a:r>
              <a:rPr lang="en-US" sz="2400" dirty="0" smtClean="0"/>
              <a:t> </a:t>
            </a:r>
            <a:r>
              <a:rPr lang="en-US" sz="2400" dirty="0" err="1" smtClean="0"/>
              <a:t>determinacije</a:t>
            </a:r>
            <a:r>
              <a:rPr lang="en-US" sz="2400" dirty="0" smtClean="0"/>
              <a:t> </a:t>
            </a:r>
          </a:p>
          <a:p>
            <a:endParaRPr lang="en-US" sz="2400" dirty="0" smtClean="0"/>
          </a:p>
          <a:p>
            <a:r>
              <a:rPr lang="en-US" sz="2400" dirty="0" smtClean="0"/>
              <a:t>Test for linearity </a:t>
            </a:r>
            <a:r>
              <a:rPr lang="en-US" sz="2400" dirty="0" err="1" smtClean="0"/>
              <a:t>pokre</a:t>
            </a:r>
            <a:r>
              <a:rPr lang="sr-Latn-RS" sz="2400" dirty="0" smtClean="0"/>
              <a:t>ćemo za numeričke nezavisne promenljive.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923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2920" y="530352"/>
            <a:ext cx="8183880" cy="612648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Procedura Means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80" y="2209800"/>
            <a:ext cx="8183880" cy="3508248"/>
          </a:xfrm>
        </p:spPr>
        <p:txBody>
          <a:bodyPr>
            <a:normAutofit/>
          </a:bodyPr>
          <a:lstStyle/>
          <a:p>
            <a:r>
              <a:rPr lang="sr-Latn-RS" sz="2400" dirty="0" smtClean="0"/>
              <a:t>Služi za određivanje i poređenje aritmetičkih sredina zavisne promenljive za različite kategorije jedne ili više nezavisnih promenljivih</a:t>
            </a:r>
          </a:p>
          <a:p>
            <a:endParaRPr lang="sr-Latn-RS" sz="2400" dirty="0" smtClean="0"/>
          </a:p>
          <a:p>
            <a:r>
              <a:rPr lang="sr-Latn-RS" sz="2400" dirty="0" smtClean="0"/>
              <a:t>Osim aritmetičkih sredina, možemo porediti i neke druge statističke mere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183880" cy="685800"/>
          </a:xfrm>
        </p:spPr>
        <p:txBody>
          <a:bodyPr/>
          <a:lstStyle/>
          <a:p>
            <a:r>
              <a:rPr lang="sr-Latn-RS" dirty="0" smtClean="0"/>
              <a:t>Primer 1.</a:t>
            </a:r>
            <a:endParaRPr lang="en-US" dirty="0"/>
          </a:p>
        </p:txBody>
      </p:sp>
      <p:pic>
        <p:nvPicPr>
          <p:cNvPr id="5" name="Content Placeholder 4" descr="slika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4114800" cy="3200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931920" cy="411480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Posmatra</a:t>
            </a:r>
            <a:r>
              <a:rPr lang="sr-Latn-RS" sz="2000" dirty="0" smtClean="0"/>
              <a:t>mo platu zaposlenih u zavisnosti od pola zaposlenih.</a:t>
            </a:r>
          </a:p>
          <a:p>
            <a:pPr marL="0" indent="0">
              <a:buNone/>
            </a:pPr>
            <a:endParaRPr lang="sr-Latn-RS" sz="2000" dirty="0" smtClean="0"/>
          </a:p>
          <a:p>
            <a:r>
              <a:rPr lang="sr-Latn-RS" sz="2000" dirty="0" smtClean="0"/>
              <a:t>Zavisna promenljiva nam je promenljiva </a:t>
            </a:r>
            <a:r>
              <a:rPr lang="sr-Latn-RS" sz="2000" b="1" dirty="0" smtClean="0"/>
              <a:t>Sadašnja plata</a:t>
            </a:r>
            <a:r>
              <a:rPr lang="sr-Latn-RS" sz="2000" dirty="0" smtClean="0"/>
              <a:t>, a nezavisna promenljiva je </a:t>
            </a:r>
            <a:r>
              <a:rPr lang="sr-Latn-RS" sz="2000" b="1" dirty="0" smtClean="0"/>
              <a:t>pol zaposlenog</a:t>
            </a:r>
            <a:r>
              <a:rPr lang="sr-Latn-R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02920" y="609600"/>
            <a:ext cx="8183880" cy="533400"/>
          </a:xfrm>
        </p:spPr>
        <p:txBody>
          <a:bodyPr>
            <a:normAutofit/>
          </a:bodyPr>
          <a:lstStyle/>
          <a:p>
            <a:r>
              <a:rPr lang="sr-Latn-R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Izlazni izveštaj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endParaRPr lang="en-US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Content Placeholder 3" descr="slika7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84922" y="1447800"/>
            <a:ext cx="6619875" cy="4071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685800"/>
          </a:xfrm>
        </p:spPr>
        <p:txBody>
          <a:bodyPr/>
          <a:lstStyle/>
          <a:p>
            <a:r>
              <a:rPr lang="sr-Latn-RS" dirty="0" smtClean="0"/>
              <a:t>Primer 2.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71600"/>
            <a:ext cx="7962900" cy="426720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Posmatra</a:t>
            </a:r>
            <a:r>
              <a:rPr lang="sr-Latn-RS" sz="1800" dirty="0" smtClean="0"/>
              <a:t>mo </a:t>
            </a:r>
            <a:r>
              <a:rPr lang="sr-Latn-RS" sz="1800" b="1" dirty="0" smtClean="0"/>
              <a:t>sadašnju platu </a:t>
            </a:r>
            <a:r>
              <a:rPr lang="sr-Latn-RS" sz="1800" dirty="0" smtClean="0"/>
              <a:t>u zavisnosti od </a:t>
            </a:r>
            <a:r>
              <a:rPr lang="sr-Latn-RS" sz="1800" b="1" dirty="0" smtClean="0"/>
              <a:t>pola zaposlenih</a:t>
            </a:r>
            <a:r>
              <a:rPr lang="sr-Latn-RS" sz="1800" dirty="0" smtClean="0"/>
              <a:t> i </a:t>
            </a:r>
            <a:r>
              <a:rPr lang="sr-Latn-RS" sz="1800" b="1" dirty="0" smtClean="0"/>
              <a:t>kategorije obrazovanja</a:t>
            </a:r>
            <a:r>
              <a:rPr lang="sr-Latn-RS" sz="1800" dirty="0" smtClean="0"/>
              <a:t>.</a:t>
            </a:r>
          </a:p>
          <a:p>
            <a:endParaRPr lang="sr-Latn-RS" sz="1800" dirty="0" smtClean="0"/>
          </a:p>
          <a:p>
            <a:r>
              <a:rPr lang="sr-Latn-RS" sz="1800" dirty="0" smtClean="0"/>
              <a:t>Dodajemo još jednu nezavisnu promenljivu u odnosu na prethodni primer.</a:t>
            </a:r>
          </a:p>
          <a:p>
            <a:pPr marL="0" indent="0">
              <a:buNone/>
            </a:pPr>
            <a:endParaRPr lang="sr-Latn-R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609600"/>
          </a:xfrm>
        </p:spPr>
        <p:txBody>
          <a:bodyPr>
            <a:normAutofit/>
          </a:bodyPr>
          <a:lstStyle/>
          <a:p>
            <a:r>
              <a:rPr lang="sr-Latn-R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Izlazni izveštaj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endParaRPr lang="en-US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66800"/>
            <a:ext cx="67818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183880" cy="4495800"/>
          </a:xfrm>
        </p:spPr>
        <p:txBody>
          <a:bodyPr>
            <a:normAutofit/>
          </a:bodyPr>
          <a:lstStyle/>
          <a:p>
            <a:r>
              <a:rPr lang="sr-Latn-RS" sz="1800" dirty="0" smtClean="0"/>
              <a:t>S</a:t>
            </a:r>
            <a:r>
              <a:rPr lang="en-US" sz="1800" dirty="0" smtClean="0"/>
              <a:t>a v</a:t>
            </a:r>
            <a:r>
              <a:rPr lang="sr-Latn-RS" sz="1800" dirty="0" smtClean="0"/>
              <a:t>išim obrazovanjem raste i plata.</a:t>
            </a:r>
          </a:p>
          <a:p>
            <a:endParaRPr lang="sr-Latn-RS" sz="1800" dirty="0" smtClean="0"/>
          </a:p>
          <a:p>
            <a:r>
              <a:rPr lang="sr-Latn-RS" sz="1800" dirty="0" smtClean="0"/>
              <a:t>Kod muškaraca prosek plata po svim kategorijama obrazovanja veći nego prosek plata kod žena. </a:t>
            </a:r>
          </a:p>
          <a:p>
            <a:endParaRPr lang="sr-Latn-RS" sz="1800" dirty="0" smtClean="0"/>
          </a:p>
          <a:p>
            <a:r>
              <a:rPr lang="sr-Latn-RS" sz="1800" dirty="0" smtClean="0"/>
              <a:t>Raspon plata i kod jednih i kod drugih raste sa večim obrazovanjem, kao i ostale statistike. </a:t>
            </a:r>
          </a:p>
          <a:p>
            <a:pPr marL="0" indent="0">
              <a:buNone/>
            </a:pPr>
            <a:endParaRPr lang="sr-Latn-RS" sz="1800" dirty="0" smtClean="0"/>
          </a:p>
          <a:p>
            <a:r>
              <a:rPr lang="sr-Latn-RS" sz="1800" dirty="0" smtClean="0"/>
              <a:t>Jedino kod žena sa master, specijalističkim i doktorskim studijama kao da se smanjila plata u odnosu na osnovne studije, ali je to zato što imamo samo jednu ženu sa tim stadijumom obrazovanja, a vrednost plate je manja i od ukupnog proseka plata zbog pozicije na kojoj radi-obučeni službenik.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85800"/>
          </a:xfrm>
        </p:spPr>
        <p:txBody>
          <a:bodyPr/>
          <a:lstStyle/>
          <a:p>
            <a:r>
              <a:rPr lang="sr-Latn-RS" dirty="0" smtClean="0"/>
              <a:t>Primer 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60080" cy="4264152"/>
          </a:xfrm>
        </p:spPr>
        <p:txBody>
          <a:bodyPr>
            <a:normAutofit/>
          </a:bodyPr>
          <a:lstStyle/>
          <a:p>
            <a:r>
              <a:rPr lang="en-US" sz="1600" dirty="0" err="1" smtClean="0"/>
              <a:t>Posmatramo</a:t>
            </a:r>
            <a:r>
              <a:rPr lang="en-US" sz="1600" dirty="0" smtClean="0"/>
              <a:t> </a:t>
            </a:r>
            <a:r>
              <a:rPr lang="en-US" sz="1600" b="1" dirty="0" err="1" smtClean="0"/>
              <a:t>sada</a:t>
            </a:r>
            <a:r>
              <a:rPr lang="sr-Latn-RS" sz="1600" b="1" dirty="0" smtClean="0"/>
              <a:t>š</a:t>
            </a:r>
            <a:r>
              <a:rPr lang="en-US" sz="1600" b="1" dirty="0" err="1" smtClean="0"/>
              <a:t>nju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platu</a:t>
            </a:r>
            <a:r>
              <a:rPr lang="en-US" sz="1600" b="1" dirty="0" smtClean="0"/>
              <a:t> </a:t>
            </a:r>
            <a:r>
              <a:rPr lang="en-US" sz="1600" dirty="0" smtClean="0"/>
              <a:t>u </a:t>
            </a:r>
            <a:r>
              <a:rPr lang="en-US" sz="1600" dirty="0" err="1" smtClean="0"/>
              <a:t>zavisnosti</a:t>
            </a:r>
            <a:r>
              <a:rPr lang="en-US" sz="1600" dirty="0" smtClean="0"/>
              <a:t>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sr-Latn-RS" sz="1600" b="1" dirty="0" smtClean="0"/>
              <a:t>p</a:t>
            </a:r>
            <a:r>
              <a:rPr lang="en-US" sz="1600" b="1" dirty="0" err="1" smtClean="0"/>
              <a:t>olno-rasne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raspodele</a:t>
            </a:r>
            <a:r>
              <a:rPr lang="en-US" sz="1600" b="1" dirty="0" smtClean="0"/>
              <a:t> </a:t>
            </a:r>
            <a:endParaRPr lang="sr-Latn-RS" sz="1600" b="1" dirty="0" smtClean="0"/>
          </a:p>
          <a:p>
            <a:pPr marL="0" indent="0">
              <a:buNone/>
            </a:pPr>
            <a:r>
              <a:rPr lang="sr-Latn-RS" sz="1600" b="1" dirty="0"/>
              <a:t> </a:t>
            </a:r>
            <a:r>
              <a:rPr lang="sr-Latn-RS" sz="1600" b="1" dirty="0" smtClean="0"/>
              <a:t>   </a:t>
            </a:r>
          </a:p>
          <a:p>
            <a:pPr marL="0" indent="0">
              <a:buNone/>
            </a:pPr>
            <a:r>
              <a:rPr lang="sr-Latn-RS" sz="1600" b="1" dirty="0"/>
              <a:t> </a:t>
            </a:r>
            <a:r>
              <a:rPr lang="sr-Latn-RS" sz="1600" b="1" dirty="0" smtClean="0"/>
              <a:t>   </a:t>
            </a:r>
            <a:r>
              <a:rPr lang="en-US" sz="1600" b="1" dirty="0" err="1" smtClean="0"/>
              <a:t>zaposlenih</a:t>
            </a:r>
            <a:r>
              <a:rPr lang="en-US" sz="1600" b="1" dirty="0" smtClean="0"/>
              <a:t> </a:t>
            </a:r>
            <a:r>
              <a:rPr lang="sr-Latn-RS" sz="1600" dirty="0" smtClean="0"/>
              <a:t>i</a:t>
            </a:r>
            <a:r>
              <a:rPr lang="en-US" sz="1600" dirty="0" smtClean="0"/>
              <a:t> </a:t>
            </a:r>
            <a:r>
              <a:rPr lang="en-US" sz="1600" b="1" dirty="0" err="1" smtClean="0"/>
              <a:t>kategorije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obrazovanja</a:t>
            </a:r>
            <a:r>
              <a:rPr lang="en-US" sz="1600" dirty="0" smtClean="0"/>
              <a:t>.</a:t>
            </a: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sr-Latn-RS" sz="1600" dirty="0" smtClean="0"/>
          </a:p>
          <a:p>
            <a:pPr marL="0" indent="0"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685800"/>
          </a:xfrm>
        </p:spPr>
        <p:txBody>
          <a:bodyPr>
            <a:normAutofit/>
          </a:bodyPr>
          <a:lstStyle/>
          <a:p>
            <a:r>
              <a:rPr lang="sr-Latn-R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Izlazni izveštaj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400" b="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primer3.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295400"/>
            <a:ext cx="7620000" cy="4498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Prosek</a:t>
            </a:r>
            <a:r>
              <a:rPr lang="en-US" sz="2000" dirty="0" smtClean="0"/>
              <a:t> </a:t>
            </a:r>
            <a:r>
              <a:rPr lang="en-US" sz="2000" dirty="0" err="1" smtClean="0"/>
              <a:t>plata</a:t>
            </a:r>
            <a:r>
              <a:rPr lang="en-US" sz="2000" dirty="0" smtClean="0"/>
              <a:t> je </a:t>
            </a:r>
            <a:r>
              <a:rPr lang="en-US" sz="2000" dirty="0" err="1" smtClean="0"/>
              <a:t>najve</a:t>
            </a:r>
            <a:r>
              <a:rPr lang="sr-Latn-RS" sz="2000" dirty="0" smtClean="0"/>
              <a:t>ći kod muškaraca bele rase.</a:t>
            </a:r>
          </a:p>
          <a:p>
            <a:endParaRPr lang="sr-Latn-RS" sz="2000" dirty="0" smtClean="0"/>
          </a:p>
          <a:p>
            <a:r>
              <a:rPr lang="sr-Latn-RS" sz="2000" dirty="0" smtClean="0"/>
              <a:t>Prosek plata kod žena bele rase je veći od proseka plata kod žena drugih rasa, ponovo se uočava veći prosek kod muškaraca nego kod žena.</a:t>
            </a:r>
          </a:p>
          <a:p>
            <a:endParaRPr lang="sr-Latn-RS" sz="2000" dirty="0" smtClean="0"/>
          </a:p>
          <a:p>
            <a:r>
              <a:rPr lang="sr-Latn-RS" sz="2000" dirty="0" smtClean="0"/>
              <a:t>Kod svih grupa prosek plata raste sa višim stepenom obrazovanja. </a:t>
            </a:r>
          </a:p>
          <a:p>
            <a:endParaRPr lang="sr-Latn-RS" sz="2000" dirty="0" smtClean="0"/>
          </a:p>
          <a:p>
            <a:r>
              <a:rPr lang="sr-Latn-RS" sz="2000" dirty="0" smtClean="0"/>
              <a:t>Zaposlenih bele rase ima više od zaposlenih drugih rasa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183880" cy="5334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Primer 4.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0" y="1066800"/>
            <a:ext cx="8183880" cy="5163312"/>
          </a:xfrm>
        </p:spPr>
        <p:txBody>
          <a:bodyPr/>
          <a:lstStyle/>
          <a:p>
            <a:r>
              <a:rPr lang="sr-Latn-RS" sz="2200" dirty="0" smtClean="0"/>
              <a:t>Za zavisnu promenljivu biramo sadašnju platu, a za nezavisnu početničku platu. Čekiraćemo opciju Test for linearity in Statistics for First </a:t>
            </a:r>
            <a:r>
              <a:rPr lang="sr-Latn-RS" sz="2200" dirty="0"/>
              <a:t>L</a:t>
            </a:r>
            <a:r>
              <a:rPr lang="sr-Latn-RS" sz="2200" dirty="0" smtClean="0"/>
              <a:t>ayer. </a:t>
            </a:r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" y="2514600"/>
            <a:ext cx="8097380" cy="30958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00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183880" cy="5029200"/>
          </a:xfrm>
        </p:spPr>
        <p:txBody>
          <a:bodyPr>
            <a:normAutofit/>
          </a:bodyPr>
          <a:lstStyle/>
          <a:p>
            <a:r>
              <a:rPr lang="sr-Latn-RS" sz="2200" dirty="0" smtClean="0"/>
              <a:t>U ovom primeru ćemo samo obratiti pažnju na rezultat koji dobijamo čekiranjem Test for linearity.</a:t>
            </a:r>
          </a:p>
          <a:p>
            <a:r>
              <a:rPr lang="sr-Latn-RS" sz="2200" dirty="0" smtClean="0"/>
              <a:t>Significance </a:t>
            </a:r>
            <a:r>
              <a:rPr lang="sr-Latn-RS" sz="2200" dirty="0"/>
              <a:t>value </a:t>
            </a:r>
            <a:r>
              <a:rPr lang="sr-Latn-RS" sz="2200" dirty="0" smtClean="0"/>
              <a:t>za Linearity je mala (</a:t>
            </a:r>
            <a:r>
              <a:rPr lang="en-US" sz="2200" dirty="0" err="1" smtClean="0"/>
              <a:t>manj</a:t>
            </a:r>
            <a:r>
              <a:rPr lang="sr-Latn-RS" sz="2200" dirty="0" smtClean="0"/>
              <a:t>a </a:t>
            </a:r>
            <a:r>
              <a:rPr lang="en-US" sz="2200" dirty="0" smtClean="0"/>
              <a:t>od 0,05) </a:t>
            </a:r>
            <a:r>
              <a:rPr lang="sr-Latn-RS" sz="2200" dirty="0" smtClean="0"/>
              <a:t>što ukazuje da postoji linearna veza između promenljivih. Takođe i </a:t>
            </a:r>
            <a:r>
              <a:rPr lang="sr-Latn-RS" sz="2200" dirty="0"/>
              <a:t>significance </a:t>
            </a:r>
            <a:r>
              <a:rPr lang="sr-Latn-RS" sz="2200" dirty="0" smtClean="0"/>
              <a:t>value za Deviation from Linearity je mala što nam govori da postoji i nelinerana veza, pored linearne, između komponenti.</a:t>
            </a:r>
          </a:p>
          <a:p>
            <a:r>
              <a:rPr lang="sr-Latn-RS" sz="2200" dirty="0" smtClean="0"/>
              <a:t>Ali nam visoka vrednost koeficijenata korelacije  (R) i koeficijenta determinacije </a:t>
            </a:r>
            <a:r>
              <a:rPr lang="sr-Latn-RS" sz="2200" dirty="0"/>
              <a:t>(</a:t>
            </a:r>
            <a:r>
              <a:rPr lang="sr-Latn-RS" sz="2200" dirty="0" smtClean="0"/>
              <a:t>R squared) ipak pokazuje da se radi o linearnoj vezi između promenljivih.</a:t>
            </a:r>
          </a:p>
          <a:p>
            <a:pPr marL="0" indent="0">
              <a:buNone/>
            </a:pPr>
            <a:endParaRPr lang="sr-Latn-RS" sz="2200" dirty="0" smtClean="0"/>
          </a:p>
        </p:txBody>
      </p:sp>
    </p:spTree>
    <p:extLst>
      <p:ext uri="{BB962C8B-B14F-4D97-AF65-F5344CB8AC3E}">
        <p14:creationId xmlns="" xmlns:p14="http://schemas.microsoft.com/office/powerpoint/2010/main" val="276622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457200"/>
            <a:ext cx="8077200" cy="381000"/>
          </a:xfrm>
        </p:spPr>
        <p:txBody>
          <a:bodyPr>
            <a:normAutofit fontScale="92500" lnSpcReduction="10000"/>
          </a:bodyPr>
          <a:lstStyle/>
          <a:p>
            <a:r>
              <a:rPr lang="sr-Latn-RS" sz="1800" dirty="0" smtClean="0"/>
              <a:t>Do ove procedure dolazimo </a:t>
            </a:r>
            <a:r>
              <a:rPr lang="sr-Latn-RS" sz="1800" b="1" i="1" dirty="0" smtClean="0"/>
              <a:t>Analyze&gt;CompareMeans&gt;Means</a:t>
            </a:r>
            <a:endParaRPr lang="en-US" sz="1800" b="1" i="1" dirty="0"/>
          </a:p>
        </p:txBody>
      </p:sp>
      <p:pic>
        <p:nvPicPr>
          <p:cNvPr id="9" name="Content Placeholder 8" descr="slika2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" y="914400"/>
            <a:ext cx="5219700" cy="30480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971800"/>
            <a:ext cx="4820323" cy="2943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183880" cy="2438400"/>
          </a:xfrm>
        </p:spPr>
        <p:txBody>
          <a:bodyPr/>
          <a:lstStyle/>
          <a:p>
            <a:pPr algn="ctr"/>
            <a:r>
              <a:rPr lang="en-US" dirty="0" err="1" smtClean="0"/>
              <a:t>Hvala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pa</a:t>
            </a:r>
            <a:r>
              <a:rPr lang="sr-Latn-RS" dirty="0" smtClean="0"/>
              <a:t>ž</a:t>
            </a:r>
            <a:r>
              <a:rPr lang="en-US" dirty="0" err="1" smtClean="0"/>
              <a:t>nji</a:t>
            </a:r>
            <a:r>
              <a:rPr lang="sr-Latn-RS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Dependent list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183880" cy="4876800"/>
          </a:xfrm>
        </p:spPr>
        <p:txBody>
          <a:bodyPr>
            <a:normAutofit/>
          </a:bodyPr>
          <a:lstStyle/>
          <a:p>
            <a:r>
              <a:rPr lang="sr-Latn-RS" sz="2400" dirty="0" smtClean="0"/>
              <a:t>Sada od ponuđenih promenljivih biramo zavisnu promenljivu,koja nam je u</a:t>
            </a:r>
            <a:r>
              <a:rPr lang="en-US" sz="2400" dirty="0" err="1" smtClean="0"/>
              <a:t>vek</a:t>
            </a:r>
            <a:r>
              <a:rPr lang="sr-Latn-RS" sz="2400" dirty="0" smtClean="0"/>
              <a:t> numerička</a:t>
            </a:r>
            <a:r>
              <a:rPr lang="en-US" sz="2400" dirty="0" smtClean="0"/>
              <a:t>.</a:t>
            </a:r>
            <a:endParaRPr lang="sr-Latn-RS" sz="2400" dirty="0" smtClean="0"/>
          </a:p>
          <a:p>
            <a:r>
              <a:rPr lang="sr-Latn-RS" sz="2400" dirty="0" smtClean="0"/>
              <a:t>Minimum jedna zavisna promenljiva</a:t>
            </a:r>
            <a:endParaRPr lang="sr-Latn-RS" sz="2400" dirty="0"/>
          </a:p>
          <a:p>
            <a:r>
              <a:rPr lang="sr-Latn-RS" sz="2400" dirty="0" smtClean="0"/>
              <a:t>Ako izaberemo samo jednu zavisnu promenljivu:</a:t>
            </a:r>
          </a:p>
          <a:p>
            <a:endParaRPr lang="sr-Latn-RS" sz="2400" dirty="0"/>
          </a:p>
          <a:p>
            <a:endParaRPr lang="sr-Latn-RS" sz="2400" dirty="0" smtClean="0"/>
          </a:p>
          <a:p>
            <a:endParaRPr lang="sr-Latn-RS" sz="2400" dirty="0"/>
          </a:p>
          <a:p>
            <a:pPr marL="0" indent="0">
              <a:buNone/>
            </a:pPr>
            <a:r>
              <a:rPr lang="sr-Latn-RS" sz="2400" dirty="0" smtClean="0"/>
              <a:t>      </a:t>
            </a:r>
            <a:r>
              <a:rPr lang="sr-Latn-RS" sz="2000" dirty="0" smtClean="0"/>
              <a:t>Izlazni izvestaj</a:t>
            </a:r>
            <a:r>
              <a:rPr lang="sr-Latn-RS" sz="2400" dirty="0" smtClean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971646"/>
            <a:ext cx="2134463" cy="7621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114800"/>
            <a:ext cx="3487560" cy="13149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01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4114800" cy="1676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200" dirty="0" smtClean="0"/>
              <a:t>   </a:t>
            </a:r>
            <a:r>
              <a:rPr lang="sr-Latn-RS" sz="7200" dirty="0" smtClean="0"/>
              <a:t>Ako izaberemo više zavisnih promenljivih,</a:t>
            </a:r>
            <a:r>
              <a:rPr lang="en-US" sz="7200" dirty="0"/>
              <a:t> </a:t>
            </a:r>
            <a:r>
              <a:rPr lang="en-US" sz="7200" dirty="0" err="1"/>
              <a:t>procedura</a:t>
            </a:r>
            <a:r>
              <a:rPr lang="en-US" sz="7200" dirty="0"/>
              <a:t> </a:t>
            </a:r>
            <a:r>
              <a:rPr lang="en-US" sz="7200" dirty="0" err="1"/>
              <a:t>računa</a:t>
            </a:r>
            <a:r>
              <a:rPr lang="en-US" sz="7200" dirty="0"/>
              <a:t> </a:t>
            </a:r>
            <a:r>
              <a:rPr lang="en-US" sz="7200" dirty="0" err="1"/>
              <a:t>vrednosti</a:t>
            </a:r>
            <a:r>
              <a:rPr lang="en-US" sz="7200" dirty="0"/>
              <a:t> </a:t>
            </a:r>
            <a:r>
              <a:rPr lang="en-US" sz="7200" dirty="0" err="1" smtClean="0"/>
              <a:t>statistika</a:t>
            </a:r>
            <a:r>
              <a:rPr lang="en-US" sz="7200" dirty="0" smtClean="0"/>
              <a:t> </a:t>
            </a:r>
            <a:r>
              <a:rPr lang="en-US" sz="7200" dirty="0" err="1"/>
              <a:t>za</a:t>
            </a:r>
            <a:r>
              <a:rPr lang="en-US" sz="7200" dirty="0"/>
              <a:t> </a:t>
            </a:r>
            <a:r>
              <a:rPr lang="en-US" sz="7200" dirty="0" err="1"/>
              <a:t>svaku</a:t>
            </a:r>
            <a:r>
              <a:rPr lang="en-US" sz="7200" dirty="0"/>
              <a:t> </a:t>
            </a:r>
            <a:r>
              <a:rPr lang="en-US" sz="7200" dirty="0" err="1"/>
              <a:t>zavisnu</a:t>
            </a:r>
            <a:r>
              <a:rPr lang="en-US" sz="7200" dirty="0"/>
              <a:t> </a:t>
            </a:r>
            <a:r>
              <a:rPr lang="en-US" sz="7200" dirty="0" err="1"/>
              <a:t>promenljivu</a:t>
            </a:r>
            <a:r>
              <a:rPr lang="en-US" sz="7200" dirty="0"/>
              <a:t> u </a:t>
            </a:r>
            <a:r>
              <a:rPr lang="en-US" sz="7200" dirty="0" err="1"/>
              <a:t>odnosu</a:t>
            </a:r>
            <a:r>
              <a:rPr lang="en-US" sz="7200" dirty="0"/>
              <a:t> </a:t>
            </a:r>
            <a:r>
              <a:rPr lang="en-US" sz="7200" dirty="0" err="1"/>
              <a:t>na</a:t>
            </a:r>
            <a:r>
              <a:rPr lang="en-US" sz="7200" dirty="0"/>
              <a:t> </a:t>
            </a:r>
            <a:r>
              <a:rPr lang="en-US" sz="7200" dirty="0" err="1"/>
              <a:t>kategorije</a:t>
            </a:r>
            <a:r>
              <a:rPr lang="en-US" sz="7200" dirty="0"/>
              <a:t> </a:t>
            </a:r>
            <a:r>
              <a:rPr lang="en-US" sz="7200" dirty="0" err="1"/>
              <a:t>jedne</a:t>
            </a:r>
            <a:r>
              <a:rPr lang="en-US" sz="7200" dirty="0"/>
              <a:t> </a:t>
            </a:r>
            <a:r>
              <a:rPr lang="en-US" sz="7200" dirty="0" err="1"/>
              <a:t>ili</a:t>
            </a:r>
            <a:r>
              <a:rPr lang="en-US" sz="7200" dirty="0"/>
              <a:t> </a:t>
            </a:r>
            <a:r>
              <a:rPr lang="en-US" sz="7200" dirty="0" err="1"/>
              <a:t>više</a:t>
            </a:r>
            <a:r>
              <a:rPr lang="en-US" sz="7200" dirty="0"/>
              <a:t> </a:t>
            </a:r>
            <a:r>
              <a:rPr lang="en-US" sz="7200" dirty="0" err="1"/>
              <a:t>nezavisnih</a:t>
            </a:r>
            <a:r>
              <a:rPr lang="en-US" sz="7200" dirty="0" smtClean="0"/>
              <a:t>.</a:t>
            </a:r>
            <a:endParaRPr lang="sr-Latn-RS" sz="7200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r>
              <a:rPr lang="sr-Latn-RS" sz="2000" dirty="0"/>
              <a:t> </a:t>
            </a:r>
            <a:r>
              <a:rPr lang="sr-Latn-RS" sz="2000" dirty="0" smtClean="0"/>
              <a:t>    </a:t>
            </a:r>
            <a:endParaRPr lang="sr-Latn-R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838200"/>
            <a:ext cx="2238687" cy="819264"/>
          </a:xfrm>
          <a:prstGeom prst="rect">
            <a:avLst/>
          </a:prstGeom>
        </p:spPr>
      </p:pic>
      <p:pic>
        <p:nvPicPr>
          <p:cNvPr id="6" name="Content Placeholder 5" descr="slikaaaaaaaa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2362200"/>
            <a:ext cx="3581400" cy="3429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71600" y="23622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 Izlazni izveštaj: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33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83880" cy="762000"/>
          </a:xfrm>
        </p:spPr>
        <p:txBody>
          <a:bodyPr/>
          <a:lstStyle/>
          <a:p>
            <a:r>
              <a:rPr lang="sr-Latn-RS" dirty="0" smtClean="0"/>
              <a:t>Independent list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183880" cy="5257800"/>
          </a:xfrm>
        </p:spPr>
        <p:txBody>
          <a:bodyPr>
            <a:normAutofit/>
          </a:bodyPr>
          <a:lstStyle/>
          <a:p>
            <a:r>
              <a:rPr lang="sr-Latn-RS" sz="2200" dirty="0" smtClean="0"/>
              <a:t>U nju smeštamo nezavisne promenljive,koje mogu biti numeričke i alfa-numeričke.</a:t>
            </a:r>
          </a:p>
          <a:p>
            <a:r>
              <a:rPr lang="sr-Latn-RS" sz="2200" dirty="0" smtClean="0"/>
              <a:t>Minimum jedna nezavisna promenljiva </a:t>
            </a:r>
          </a:p>
          <a:p>
            <a:r>
              <a:rPr lang="sr-Latn-RS" sz="2200" dirty="0" smtClean="0"/>
              <a:t>Independent list nam</a:t>
            </a:r>
            <a:r>
              <a:rPr lang="en-US" sz="2200" dirty="0" smtClean="0"/>
              <a:t> se </a:t>
            </a:r>
            <a:r>
              <a:rPr lang="en-US" sz="2200" dirty="0" err="1" smtClean="0"/>
              <a:t>sastoji</a:t>
            </a:r>
            <a:r>
              <a:rPr lang="en-US" sz="2200" dirty="0" smtClean="0"/>
              <a:t> od</a:t>
            </a:r>
            <a:r>
              <a:rPr lang="sr-Latn-RS" sz="2200" dirty="0" smtClean="0"/>
              <a:t> layer-a</a:t>
            </a:r>
            <a:r>
              <a:rPr lang="en-US" sz="2200" dirty="0" smtClean="0"/>
              <a:t> (</a:t>
            </a:r>
            <a:r>
              <a:rPr lang="en-US" sz="2200" dirty="0" err="1" smtClean="0"/>
              <a:t>slojeva</a:t>
            </a:r>
            <a:r>
              <a:rPr lang="en-US" sz="2200" dirty="0"/>
              <a:t>)</a:t>
            </a:r>
            <a:endParaRPr lang="sr-Latn-RS" sz="2200" dirty="0"/>
          </a:p>
          <a:p>
            <a:endParaRPr lang="sr-Latn-RS" sz="2400" dirty="0" smtClean="0"/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sr-Latn-RS" dirty="0">
                <a:solidFill>
                  <a:schemeClr val="accent1"/>
                </a:solidFill>
              </a:rPr>
              <a:t> </a:t>
            </a:r>
            <a:r>
              <a:rPr lang="sr-Latn-RS" dirty="0" smtClean="0">
                <a:solidFill>
                  <a:schemeClr val="accent1"/>
                </a:solidFill>
              </a:rPr>
              <a:t>      Layer 1 of ...</a:t>
            </a:r>
          </a:p>
          <a:p>
            <a:endParaRPr lang="sr-Latn-RS" sz="2400" dirty="0" smtClean="0"/>
          </a:p>
          <a:p>
            <a:endParaRPr lang="sr-Latn-RS" sz="2200" dirty="0" smtClean="0"/>
          </a:p>
          <a:p>
            <a:r>
              <a:rPr lang="en-US" sz="2200" dirty="0" err="1" smtClean="0"/>
              <a:t>procedura</a:t>
            </a:r>
            <a:r>
              <a:rPr lang="en-US" sz="2200" dirty="0" smtClean="0"/>
              <a:t> </a:t>
            </a:r>
            <a:r>
              <a:rPr lang="en-US" sz="2200" dirty="0" err="1"/>
              <a:t>nam</a:t>
            </a:r>
            <a:r>
              <a:rPr lang="en-US" sz="2200" dirty="0"/>
              <a:t> </a:t>
            </a:r>
            <a:r>
              <a:rPr lang="en-US" sz="2200" dirty="0" err="1"/>
              <a:t>računa</a:t>
            </a:r>
            <a:r>
              <a:rPr lang="en-US" sz="2200" dirty="0"/>
              <a:t> </a:t>
            </a:r>
            <a:r>
              <a:rPr lang="en-US" sz="2200" dirty="0" err="1"/>
              <a:t>vrednosti</a:t>
            </a:r>
            <a:r>
              <a:rPr lang="en-US" sz="2200" dirty="0"/>
              <a:t> </a:t>
            </a:r>
            <a:r>
              <a:rPr lang="en-US" sz="2200" dirty="0" err="1"/>
              <a:t>aritmetičkih</a:t>
            </a:r>
            <a:r>
              <a:rPr lang="en-US" sz="2200" dirty="0"/>
              <a:t> </a:t>
            </a:r>
            <a:r>
              <a:rPr lang="en-US" sz="2200" dirty="0" err="1"/>
              <a:t>sredina</a:t>
            </a:r>
            <a:r>
              <a:rPr lang="en-US" sz="2200" dirty="0"/>
              <a:t>  </a:t>
            </a:r>
            <a:r>
              <a:rPr lang="sr-Latn-RS" sz="22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drugih</a:t>
            </a:r>
            <a:r>
              <a:rPr lang="en-US" sz="2200" dirty="0"/>
              <a:t> </a:t>
            </a:r>
            <a:r>
              <a:rPr lang="en-US" sz="2200" dirty="0" err="1"/>
              <a:t>statistika</a:t>
            </a:r>
            <a:r>
              <a:rPr lang="en-US" sz="2200" dirty="0"/>
              <a:t> </a:t>
            </a:r>
            <a:r>
              <a:rPr lang="en-US" sz="2200" dirty="0" err="1"/>
              <a:t>zavisnih</a:t>
            </a:r>
            <a:r>
              <a:rPr lang="en-US" sz="2200" dirty="0"/>
              <a:t> </a:t>
            </a:r>
            <a:r>
              <a:rPr lang="en-US" sz="2200" dirty="0" err="1"/>
              <a:t>promenljivih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različite</a:t>
            </a:r>
            <a:r>
              <a:rPr lang="en-US" sz="2200" dirty="0"/>
              <a:t> </a:t>
            </a:r>
            <a:r>
              <a:rPr lang="en-US" sz="2200" dirty="0" err="1"/>
              <a:t>kategorije</a:t>
            </a:r>
            <a:r>
              <a:rPr lang="en-US" sz="2200" dirty="0"/>
              <a:t> </a:t>
            </a:r>
            <a:r>
              <a:rPr lang="en-US" sz="2200" dirty="0" err="1"/>
              <a:t>jedne</a:t>
            </a:r>
            <a:r>
              <a:rPr lang="en-US" sz="2200" dirty="0"/>
              <a:t> </a:t>
            </a:r>
            <a:r>
              <a:rPr lang="en-US" sz="2200" dirty="0" err="1"/>
              <a:t>nezavisne</a:t>
            </a:r>
            <a:r>
              <a:rPr lang="en-US" sz="2200" dirty="0"/>
              <a:t> </a:t>
            </a:r>
            <a:r>
              <a:rPr lang="en-US" sz="2200" dirty="0" err="1"/>
              <a:t>promenljive</a:t>
            </a:r>
            <a:r>
              <a:rPr lang="en-US" sz="2200" dirty="0"/>
              <a:t>.</a:t>
            </a:r>
            <a:endParaRPr lang="sr-Latn-RS" sz="22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124200"/>
            <a:ext cx="2277396" cy="1429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269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352"/>
            <a:ext cx="8183880" cy="5870448"/>
          </a:xfrm>
        </p:spPr>
        <p:txBody>
          <a:bodyPr>
            <a:normAutofit/>
          </a:bodyPr>
          <a:lstStyle/>
          <a:p>
            <a:r>
              <a:rPr lang="sr-Latn-RS" sz="2200" dirty="0" smtClean="0"/>
              <a:t>U jedan layer možemo staviti i više nezavisnih promenljivih, </a:t>
            </a:r>
            <a:r>
              <a:rPr lang="en-US" sz="2200" dirty="0" err="1" smtClean="0"/>
              <a:t>ali</a:t>
            </a:r>
            <a:r>
              <a:rPr lang="en-US" sz="2200" dirty="0" smtClean="0"/>
              <a:t> </a:t>
            </a:r>
            <a:r>
              <a:rPr lang="en-US" sz="2200" dirty="0" err="1"/>
              <a:t>onda</a:t>
            </a:r>
            <a:r>
              <a:rPr lang="en-US" sz="2200" dirty="0"/>
              <a:t> </a:t>
            </a:r>
            <a:r>
              <a:rPr lang="en-US" sz="2200" dirty="0" err="1"/>
              <a:t>nam</a:t>
            </a:r>
            <a:r>
              <a:rPr lang="en-US" sz="2200" dirty="0"/>
              <a:t> </a:t>
            </a:r>
            <a:r>
              <a:rPr lang="en-US" sz="2200" dirty="0" err="1"/>
              <a:t>procedura</a:t>
            </a:r>
            <a:r>
              <a:rPr lang="en-US" sz="2200" dirty="0"/>
              <a:t> </a:t>
            </a:r>
            <a:r>
              <a:rPr lang="en-US" sz="2200" dirty="0" err="1"/>
              <a:t>računa</a:t>
            </a:r>
            <a:r>
              <a:rPr lang="en-US" sz="2200" dirty="0"/>
              <a:t> </a:t>
            </a:r>
            <a:r>
              <a:rPr lang="en-US" sz="2200" dirty="0" err="1"/>
              <a:t>vrednosti</a:t>
            </a:r>
            <a:r>
              <a:rPr lang="en-US" sz="2200" dirty="0"/>
              <a:t> </a:t>
            </a:r>
            <a:r>
              <a:rPr lang="en-US" sz="2200" dirty="0" err="1"/>
              <a:t>statistika</a:t>
            </a:r>
            <a:r>
              <a:rPr lang="en-US" sz="2200" dirty="0"/>
              <a:t> </a:t>
            </a:r>
            <a:r>
              <a:rPr lang="en-US" sz="2200" dirty="0" err="1"/>
              <a:t>zavisne</a:t>
            </a:r>
            <a:r>
              <a:rPr lang="en-US" sz="2200" dirty="0"/>
              <a:t> </a:t>
            </a:r>
            <a:r>
              <a:rPr lang="en-US" sz="2200" dirty="0" err="1"/>
              <a:t>promenljive</a:t>
            </a:r>
            <a:r>
              <a:rPr lang="en-US" sz="2200" dirty="0"/>
              <a:t> </a:t>
            </a:r>
            <a:r>
              <a:rPr lang="en-US" sz="2200" dirty="0" err="1"/>
              <a:t>odvojeno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tim</a:t>
            </a:r>
            <a:r>
              <a:rPr lang="en-US" sz="2200" dirty="0"/>
              <a:t> </a:t>
            </a:r>
            <a:r>
              <a:rPr lang="en-US" sz="2200" dirty="0" err="1"/>
              <a:t>nezavisnim</a:t>
            </a:r>
            <a:r>
              <a:rPr lang="en-US" sz="2200" dirty="0"/>
              <a:t> </a:t>
            </a:r>
            <a:r>
              <a:rPr lang="en-US" sz="2200" dirty="0" err="1" smtClean="0"/>
              <a:t>promenljivima</a:t>
            </a:r>
            <a:r>
              <a:rPr lang="sr-Latn-RS" sz="2400" dirty="0" smtClean="0"/>
              <a:t>.</a:t>
            </a:r>
            <a:endParaRPr lang="en-US" sz="2400" dirty="0" smtClean="0"/>
          </a:p>
          <a:p>
            <a:endParaRPr lang="en-US" sz="2400" dirty="0" smtClean="0"/>
          </a:p>
          <a:p>
            <a:endParaRPr lang="sr-Latn-RS" sz="2400" dirty="0"/>
          </a:p>
          <a:p>
            <a:r>
              <a:rPr lang="sr-Latn-RS" sz="2400" dirty="0" smtClean="0">
                <a:solidFill>
                  <a:schemeClr val="accent1"/>
                </a:solidFill>
              </a:rPr>
              <a:t> Izlazni izveštaj sa </a:t>
            </a:r>
            <a:r>
              <a:rPr lang="en-US" sz="2400" dirty="0" smtClean="0">
                <a:solidFill>
                  <a:schemeClr val="accent1"/>
                </a:solidFill>
              </a:rPr>
              <a:t>“ one layer ”</a:t>
            </a:r>
          </a:p>
          <a:p>
            <a:endParaRPr lang="sr-Latn-RS" sz="2400" dirty="0" smtClean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733800"/>
            <a:ext cx="6298571" cy="1676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435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83880" cy="609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   La</a:t>
            </a:r>
            <a:r>
              <a:rPr lang="sr-Latn-RS" sz="2800" dirty="0" smtClean="0"/>
              <a:t>yer 2 of ....</a:t>
            </a:r>
            <a:endParaRPr lang="sr-Latn-R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183880" cy="4670552"/>
          </a:xfrm>
        </p:spPr>
        <p:txBody>
          <a:bodyPr/>
          <a:lstStyle/>
          <a:p>
            <a:r>
              <a:rPr lang="en-US" sz="2200" dirty="0" err="1"/>
              <a:t>Ako</a:t>
            </a:r>
            <a:r>
              <a:rPr lang="en-US" sz="2200" dirty="0"/>
              <a:t> </a:t>
            </a:r>
            <a:r>
              <a:rPr lang="en-US" sz="2200" dirty="0" err="1"/>
              <a:t>imamo</a:t>
            </a:r>
            <a:r>
              <a:rPr lang="en-US" sz="2200" dirty="0"/>
              <a:t> </a:t>
            </a:r>
            <a:r>
              <a:rPr lang="en-US" sz="2200" dirty="0" smtClean="0"/>
              <a:t>vi</a:t>
            </a:r>
            <a:r>
              <a:rPr lang="sr-Latn-RS" sz="2200" dirty="0" smtClean="0"/>
              <a:t>š</a:t>
            </a:r>
            <a:r>
              <a:rPr lang="en-US" sz="2200" dirty="0" smtClean="0"/>
              <a:t>e </a:t>
            </a:r>
            <a:r>
              <a:rPr lang="en-US" sz="2200" dirty="0" err="1"/>
              <a:t>layera</a:t>
            </a:r>
            <a:r>
              <a:rPr lang="en-US" sz="2200" dirty="0"/>
              <a:t>, </a:t>
            </a:r>
            <a:r>
              <a:rPr lang="en-US" sz="2200" dirty="0" err="1"/>
              <a:t>onda</a:t>
            </a:r>
            <a:r>
              <a:rPr lang="en-US" sz="2200" dirty="0"/>
              <a:t>  </a:t>
            </a:r>
            <a:r>
              <a:rPr lang="en-US" sz="2200" dirty="0" err="1" smtClean="0"/>
              <a:t>nam</a:t>
            </a:r>
            <a:r>
              <a:rPr lang="sr-Latn-RS" sz="2200" dirty="0" smtClean="0"/>
              <a:t> procedura</a:t>
            </a:r>
            <a:r>
              <a:rPr lang="en-US" sz="2200" dirty="0" smtClean="0"/>
              <a:t> </a:t>
            </a:r>
            <a:r>
              <a:rPr lang="en-US" sz="2200" dirty="0" err="1"/>
              <a:t>računa</a:t>
            </a:r>
            <a:r>
              <a:rPr lang="en-US" sz="2200" dirty="0"/>
              <a:t> </a:t>
            </a:r>
            <a:r>
              <a:rPr lang="en-US" sz="2200" dirty="0" err="1"/>
              <a:t>vrednosti</a:t>
            </a:r>
            <a:r>
              <a:rPr lang="en-US" sz="2200" dirty="0"/>
              <a:t> </a:t>
            </a:r>
            <a:r>
              <a:rPr lang="en-US" sz="2200" dirty="0" err="1" smtClean="0"/>
              <a:t>statistika</a:t>
            </a:r>
            <a:r>
              <a:rPr lang="en-US" sz="2200" dirty="0" smtClean="0"/>
              <a:t> </a:t>
            </a:r>
            <a:r>
              <a:rPr lang="en-US" sz="2200" dirty="0" err="1"/>
              <a:t>zavisne</a:t>
            </a:r>
            <a:r>
              <a:rPr lang="en-US" sz="2200" dirty="0"/>
              <a:t> </a:t>
            </a:r>
            <a:r>
              <a:rPr lang="en-US" sz="2200" dirty="0" err="1"/>
              <a:t>promenljive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 </a:t>
            </a:r>
            <a:r>
              <a:rPr lang="en-US" sz="2200" dirty="0" err="1"/>
              <a:t>objedinjene</a:t>
            </a:r>
            <a:r>
              <a:rPr lang="en-US" sz="2200" dirty="0"/>
              <a:t> </a:t>
            </a:r>
            <a:r>
              <a:rPr lang="en-US" sz="2200" dirty="0" err="1"/>
              <a:t>različite</a:t>
            </a:r>
            <a:r>
              <a:rPr lang="en-US" sz="2200" dirty="0"/>
              <a:t> </a:t>
            </a:r>
            <a:r>
              <a:rPr lang="en-US" sz="2200" dirty="0" err="1"/>
              <a:t>kategorije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</a:t>
            </a:r>
            <a:r>
              <a:rPr lang="en-US" sz="2200" dirty="0" err="1"/>
              <a:t>nezavisnih</a:t>
            </a:r>
            <a:r>
              <a:rPr lang="en-US" sz="2200" dirty="0"/>
              <a:t> </a:t>
            </a:r>
            <a:r>
              <a:rPr lang="en-US" sz="2200" dirty="0" err="1"/>
              <a:t>promenljivih</a:t>
            </a:r>
            <a:r>
              <a:rPr lang="en-US" sz="2400" dirty="0" smtClean="0"/>
              <a:t>.</a:t>
            </a:r>
            <a:endParaRPr lang="sr-Latn-RS" sz="2400" dirty="0" smtClean="0"/>
          </a:p>
          <a:p>
            <a:endParaRPr lang="sr-Latn-RS" dirty="0"/>
          </a:p>
          <a:p>
            <a:endParaRPr lang="sr-Latn-R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558293"/>
            <a:ext cx="2623583" cy="1585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558292"/>
            <a:ext cx="2543658" cy="15725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900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accent1"/>
                </a:solidFill>
              </a:rPr>
              <a:t> Izlazni izveštaj sa </a:t>
            </a:r>
            <a:r>
              <a:rPr lang="en-US" dirty="0">
                <a:solidFill>
                  <a:schemeClr val="accent1"/>
                </a:solidFill>
              </a:rPr>
              <a:t>“ </a:t>
            </a:r>
            <a:r>
              <a:rPr lang="sr-Latn-RS" dirty="0">
                <a:solidFill>
                  <a:schemeClr val="accent1"/>
                </a:solidFill>
              </a:rPr>
              <a:t>two</a:t>
            </a:r>
            <a:r>
              <a:rPr lang="en-US" dirty="0">
                <a:solidFill>
                  <a:schemeClr val="accent1"/>
                </a:solidFill>
              </a:rPr>
              <a:t> layer</a:t>
            </a:r>
            <a:r>
              <a:rPr lang="sr-Latn-RS" dirty="0">
                <a:solidFill>
                  <a:schemeClr val="accent1"/>
                </a:solidFill>
              </a:rPr>
              <a:t>s</a:t>
            </a:r>
            <a:r>
              <a:rPr lang="en-US" dirty="0">
                <a:solidFill>
                  <a:schemeClr val="accent1"/>
                </a:solidFill>
              </a:rPr>
              <a:t> ”</a:t>
            </a:r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46" y="1575638"/>
            <a:ext cx="7565908" cy="41393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9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1762</TotalTime>
  <Words>874</Words>
  <Application>Microsoft Office PowerPoint</Application>
  <PresentationFormat>On-screen Show (4:3)</PresentationFormat>
  <Paragraphs>180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Aspect</vt:lpstr>
      <vt:lpstr>Equation</vt:lpstr>
      <vt:lpstr>Procedura Means</vt:lpstr>
      <vt:lpstr>Procedura Means</vt:lpstr>
      <vt:lpstr>Slide 3</vt:lpstr>
      <vt:lpstr>Dependent list</vt:lpstr>
      <vt:lpstr>Slide 5</vt:lpstr>
      <vt:lpstr>Independent list</vt:lpstr>
      <vt:lpstr>Slide 7</vt:lpstr>
      <vt:lpstr>    Layer 2 of ....</vt:lpstr>
      <vt:lpstr>Slide 9</vt:lpstr>
      <vt:lpstr>Options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Primer 1.</vt:lpstr>
      <vt:lpstr>Izlazni izveštaj:</vt:lpstr>
      <vt:lpstr>Primer 2.</vt:lpstr>
      <vt:lpstr>Izlazni izveštaj:</vt:lpstr>
      <vt:lpstr>Slide 24</vt:lpstr>
      <vt:lpstr>Primer 3.</vt:lpstr>
      <vt:lpstr>Izlazni izveštaj:</vt:lpstr>
      <vt:lpstr>Slide 27</vt:lpstr>
      <vt:lpstr>Primer 4.</vt:lpstr>
      <vt:lpstr>Slide 29</vt:lpstr>
      <vt:lpstr>Hvala na pažnji!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Procedure Means</dc:title>
  <dc:creator>Maja</dc:creator>
  <cp:lastModifiedBy>Marija</cp:lastModifiedBy>
  <cp:revision>130</cp:revision>
  <dcterms:created xsi:type="dcterms:W3CDTF">2015-04-26T07:15:11Z</dcterms:created>
  <dcterms:modified xsi:type="dcterms:W3CDTF">2015-04-28T21:18:57Z</dcterms:modified>
</cp:coreProperties>
</file>