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73" r:id="rId2"/>
    <p:sldId id="274" r:id="rId3"/>
    <p:sldId id="275" r:id="rId4"/>
    <p:sldId id="276" r:id="rId5"/>
    <p:sldId id="277" r:id="rId6"/>
    <p:sldId id="278" r:id="rId7"/>
    <p:sldId id="257" r:id="rId8"/>
    <p:sldId id="258" r:id="rId9"/>
    <p:sldId id="259" r:id="rId10"/>
    <p:sldId id="280" r:id="rId11"/>
    <p:sldId id="281" r:id="rId12"/>
    <p:sldId id="260" r:id="rId13"/>
    <p:sldId id="261" r:id="rId14"/>
    <p:sldId id="266" r:id="rId15"/>
    <p:sldId id="279" r:id="rId16"/>
    <p:sldId id="268" r:id="rId17"/>
    <p:sldId id="272" r:id="rId18"/>
    <p:sldId id="262" r:id="rId19"/>
    <p:sldId id="263" r:id="rId20"/>
    <p:sldId id="264" r:id="rId21"/>
    <p:sldId id="270" r:id="rId22"/>
    <p:sldId id="265" r:id="rId23"/>
    <p:sldId id="271" r:id="rId24"/>
    <p:sldId id="282" r:id="rId25"/>
    <p:sldId id="285" r:id="rId26"/>
    <p:sldId id="283" r:id="rId27"/>
    <p:sldId id="286" r:id="rId28"/>
    <p:sldId id="284" r:id="rId29"/>
    <p:sldId id="287" r:id="rId3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809" autoAdjust="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EA56504-5DDB-49F1-A72D-B2CC3B2CD66D}" type="datetimeFigureOut">
              <a:rPr lang="en-US" smtClean="0"/>
              <a:pPr/>
              <a:t>5/4/2015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D448BA5E-CEE6-494E-8C14-6343E8B6FA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56504-5DDB-49F1-A72D-B2CC3B2CD66D}" type="datetimeFigureOut">
              <a:rPr lang="en-US" smtClean="0"/>
              <a:pPr/>
              <a:t>5/4/2015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8BA5E-CEE6-494E-8C14-6343E8B6FA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56504-5DDB-49F1-A72D-B2CC3B2CD66D}" type="datetimeFigureOut">
              <a:rPr lang="en-US" smtClean="0"/>
              <a:pPr/>
              <a:t>5/4/2015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8BA5E-CEE6-494E-8C14-6343E8B6FA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EA56504-5DDB-49F1-A72D-B2CC3B2CD66D}" type="datetimeFigureOut">
              <a:rPr lang="en-US" smtClean="0"/>
              <a:pPr/>
              <a:t>5/4/2015</a:t>
            </a:fld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448BA5E-CEE6-494E-8C14-6343E8B6FA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EA56504-5DDB-49F1-A72D-B2CC3B2CD66D}" type="datetimeFigureOut">
              <a:rPr lang="en-US" smtClean="0"/>
              <a:pPr/>
              <a:t>5/4/2015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D448BA5E-CEE6-494E-8C14-6343E8B6FA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56504-5DDB-49F1-A72D-B2CC3B2CD66D}" type="datetimeFigureOut">
              <a:rPr lang="en-US" smtClean="0"/>
              <a:pPr/>
              <a:t>5/4/2015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8BA5E-CEE6-494E-8C14-6343E8B6FA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56504-5DDB-49F1-A72D-B2CC3B2CD66D}" type="datetimeFigureOut">
              <a:rPr lang="en-US" smtClean="0"/>
              <a:pPr/>
              <a:t>5/4/2015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8BA5E-CEE6-494E-8C14-6343E8B6FA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EA56504-5DDB-49F1-A72D-B2CC3B2CD66D}" type="datetimeFigureOut">
              <a:rPr lang="en-US" smtClean="0"/>
              <a:pPr/>
              <a:t>5/4/2015</a:t>
            </a:fld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448BA5E-CEE6-494E-8C14-6343E8B6FA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A56504-5DDB-49F1-A72D-B2CC3B2CD66D}" type="datetimeFigureOut">
              <a:rPr lang="en-US" smtClean="0"/>
              <a:pPr/>
              <a:t>5/4/2015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48BA5E-CEE6-494E-8C14-6343E8B6FA88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EA56504-5DDB-49F1-A72D-B2CC3B2CD66D}" type="datetimeFigureOut">
              <a:rPr lang="en-US" smtClean="0"/>
              <a:pPr/>
              <a:t>5/4/2015</a:t>
            </a:fld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D448BA5E-CEE6-494E-8C14-6343E8B6FA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EA56504-5DDB-49F1-A72D-B2CC3B2CD66D}" type="datetimeFigureOut">
              <a:rPr lang="en-US" smtClean="0"/>
              <a:pPr/>
              <a:t>5/4/2015</a:t>
            </a:fld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D448BA5E-CEE6-494E-8C14-6343E8B6FA88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EA56504-5DDB-49F1-A72D-B2CC3B2CD66D}" type="datetimeFigureOut">
              <a:rPr lang="en-US" smtClean="0"/>
              <a:pPr/>
              <a:t>5/4/2015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448BA5E-CEE6-494E-8C14-6343E8B6FA88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57400" y="914400"/>
            <a:ext cx="6172200" cy="1894362"/>
          </a:xfrm>
        </p:spPr>
        <p:txBody>
          <a:bodyPr>
            <a:normAutofit/>
          </a:bodyPr>
          <a:lstStyle/>
          <a:p>
            <a:r>
              <a:rPr lang="en-US" sz="3600" dirty="0" smtClean="0"/>
              <a:t>EXPLORE</a:t>
            </a:r>
            <a:r>
              <a:rPr lang="sr-Latn-RS" sz="3600" dirty="0" smtClean="0"/>
              <a:t> </a:t>
            </a:r>
            <a:r>
              <a:rPr lang="en-US" sz="3600" dirty="0" smtClean="0"/>
              <a:t>-</a:t>
            </a:r>
            <a:r>
              <a:rPr lang="sr-Latn-RS" sz="3600" dirty="0" smtClean="0"/>
              <a:t> </a:t>
            </a:r>
            <a:r>
              <a:rPr lang="en-US" sz="3600" dirty="0" err="1" smtClean="0"/>
              <a:t>testovi</a:t>
            </a:r>
            <a:r>
              <a:rPr lang="sr-Latn-RS" sz="3600" dirty="0" smtClean="0"/>
              <a:t>                        </a:t>
            </a:r>
            <a:r>
              <a:rPr lang="en-US" sz="3600" dirty="0" err="1" smtClean="0"/>
              <a:t>normalnosti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38400" y="3657600"/>
            <a:ext cx="6172200" cy="1371600"/>
          </a:xfrm>
        </p:spPr>
        <p:txBody>
          <a:bodyPr>
            <a:normAutofit/>
          </a:bodyPr>
          <a:lstStyle/>
          <a:p>
            <a:r>
              <a:rPr lang="sr-Latn-RS" sz="2000" dirty="0" smtClean="0"/>
              <a:t/>
            </a:r>
            <a:br>
              <a:rPr lang="sr-Latn-RS" sz="2000" dirty="0" smtClean="0"/>
            </a:br>
            <a:r>
              <a:rPr lang="sr-Latn-RS" sz="2000" dirty="0" smtClean="0"/>
              <a:t/>
            </a:r>
            <a:br>
              <a:rPr lang="sr-Latn-RS" sz="2000" dirty="0" smtClean="0"/>
            </a:br>
            <a:r>
              <a:rPr lang="en-US" sz="2000" dirty="0" err="1" smtClean="0"/>
              <a:t>Jasna</a:t>
            </a:r>
            <a:r>
              <a:rPr lang="en-US" sz="2000" dirty="0" smtClean="0"/>
              <a:t> </a:t>
            </a:r>
            <a:r>
              <a:rPr lang="en-US" sz="2000" dirty="0" err="1" smtClean="0"/>
              <a:t>Glavonji</a:t>
            </a:r>
            <a:r>
              <a:rPr lang="sr-Latn-RS" sz="2000" dirty="0" smtClean="0"/>
              <a:t>ć 78/2011</a:t>
            </a:r>
            <a:br>
              <a:rPr lang="sr-Latn-RS" sz="2000" dirty="0" smtClean="0"/>
            </a:br>
            <a:r>
              <a:rPr lang="sr-Latn-RS" sz="2000" dirty="0" smtClean="0"/>
              <a:t>Sandra Belić 168/2011</a:t>
            </a:r>
            <a:endParaRPr lang="en-US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2438400" y="5638800"/>
            <a:ext cx="4724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RS" sz="1400" dirty="0" smtClean="0"/>
              <a:t>Matematički fakultet, Beograd</a:t>
            </a:r>
            <a:endParaRPr lang="en-US" sz="1400" dirty="0" smtClean="0"/>
          </a:p>
          <a:p>
            <a:pPr algn="ctr"/>
            <a:r>
              <a:rPr lang="en-US" sz="1400" dirty="0" err="1" smtClean="0"/>
              <a:t>maj</a:t>
            </a:r>
            <a:r>
              <a:rPr lang="en-US" sz="1400" dirty="0" smtClean="0"/>
              <a:t>, 2015</a:t>
            </a:r>
            <a:endParaRPr lang="en-US" sz="1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792162"/>
          </a:xfrm>
        </p:spPr>
        <p:txBody>
          <a:bodyPr>
            <a:normAutofit/>
          </a:bodyPr>
          <a:lstStyle/>
          <a:p>
            <a:r>
              <a:rPr lang="sr-Latn-RS" sz="3200" dirty="0" smtClean="0"/>
              <a:t>Q-Q plot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sz="2600" dirty="0" smtClean="0">
                <a:latin typeface="Calibri" pitchFamily="34" charset="0"/>
                <a:cs typeface="Calibri" pitchFamily="34" charset="0"/>
              </a:rPr>
              <a:t>Q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-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Q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plot je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graf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koji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se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dobija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tako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što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se u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koordinatnom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s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istemu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prika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žu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teorijski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kvantili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neke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raspodele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u 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za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visnosti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o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d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uzora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čkih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kvantil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a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da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t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og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uzorka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.</a:t>
            </a:r>
            <a:endParaRPr lang="sr-Latn-RS" sz="2600" dirty="0" smtClean="0">
              <a:latin typeface="Calibri" pitchFamily="34" charset="0"/>
              <a:cs typeface="Calibri" pitchFamily="34" charset="0"/>
            </a:endParaRPr>
          </a:p>
          <a:p>
            <a:endParaRPr lang="sr-Latn-RS" sz="2600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sz="2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Svaka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t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ač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ka (x, y)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na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ovom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grafu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odgovara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kvantilu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teorijske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raspodele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(x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koordinata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)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kvantilu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uzora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čke raspodele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(y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koordinata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).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Graf se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sastoji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od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tako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dobi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j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enih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t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ač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aka. </a:t>
            </a:r>
            <a:endParaRPr lang="sr-Latn-RS" sz="2600" dirty="0" smtClean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838200"/>
            <a:ext cx="7467600" cy="4873752"/>
          </a:xfrm>
        </p:spPr>
        <p:txBody>
          <a:bodyPr>
            <a:normAutofit/>
          </a:bodyPr>
          <a:lstStyle/>
          <a:p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Interpretacija Q-Q plota:</a:t>
            </a:r>
          </a:p>
          <a:p>
            <a:pPr>
              <a:buNone/>
            </a:pP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	-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Ako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su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raspodele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jednake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onda 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t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ačke 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le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ž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e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pribli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ž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no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na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pravcu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y = x.</a:t>
            </a:r>
            <a:endParaRPr lang="sr-Latn-RS" sz="26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sr-Latn-RS" sz="26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	-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Ako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je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jedna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raspodela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linearna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transformacija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druge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(to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zna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č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da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smo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pogodili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raspodelu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samo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jo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š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treba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proceniti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o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č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ekivanje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i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disperziju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)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tada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t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ač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ke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grafa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le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ž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e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na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nekom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pravcu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(y = ax + b).</a:t>
            </a:r>
            <a:endParaRPr lang="en-US" sz="26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381000"/>
            <a:ext cx="8229600" cy="4953000"/>
          </a:xfrm>
        </p:spPr>
        <p:txBody>
          <a:bodyPr>
            <a:normAutofit/>
          </a:bodyPr>
          <a:lstStyle/>
          <a:p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grafici: </a:t>
            </a:r>
            <a:r>
              <a:rPr lang="sr-Latn-RS" sz="2600" i="1" dirty="0" smtClean="0">
                <a:latin typeface="Calibri" pitchFamily="34" charset="0"/>
                <a:cs typeface="Calibri" pitchFamily="34" charset="0"/>
              </a:rPr>
              <a:t>Normal Q-Q Plot 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i </a:t>
            </a:r>
            <a:r>
              <a:rPr lang="sr-Latn-RS" sz="2600" i="1" dirty="0" smtClean="0">
                <a:latin typeface="Calibri" pitchFamily="34" charset="0"/>
                <a:cs typeface="Calibri" pitchFamily="34" charset="0"/>
              </a:rPr>
              <a:t>Detrended Q-Q Plot; </a:t>
            </a:r>
          </a:p>
          <a:p>
            <a:pPr>
              <a:buNone/>
            </a:pPr>
            <a:r>
              <a:rPr lang="en-US" sz="2600" dirty="0" smtClean="0">
                <a:latin typeface="Calibri" pitchFamily="34" charset="0"/>
                <a:cs typeface="Calibri" pitchFamily="34" charset="0"/>
              </a:rPr>
              <a:t>	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Na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prvo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m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grafik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u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en-US" sz="2600" i="1" dirty="0" smtClean="0">
                <a:latin typeface="Calibri" pitchFamily="34" charset="0"/>
                <a:cs typeface="Calibri" pitchFamily="34" charset="0"/>
              </a:rPr>
              <a:t>Normal Q-Q plot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, 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uočimo pravu liniju koja predstavlja očekivanu normalnu raspodelu, i liniju koja je sastavljena od tačaka-vrednosti iz naših podataka; ukoliko je raspodela promenljive normalna, onda bi tačke bile raspoređene blizu prave linije, što ovde nije slučaj; stoga, i grafičkim putem zaključujemo da promenljiva nije</a:t>
            </a:r>
            <a:endParaRPr lang="en-US" sz="26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en-US" sz="2600" dirty="0" smtClean="0">
                <a:latin typeface="Calibri" pitchFamily="34" charset="0"/>
                <a:cs typeface="Calibri" pitchFamily="34" charset="0"/>
              </a:rPr>
              <a:t>	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normalno raspodeljena;</a:t>
            </a:r>
            <a:endParaRPr lang="en-US" sz="26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4" name="Picture 3" descr="explore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1000" y="3429000"/>
            <a:ext cx="4254624" cy="3429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04800" y="457200"/>
            <a:ext cx="8229600" cy="5181600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sr-Latn-RS" dirty="0" smtClean="0"/>
              <a:t>	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Drugi grafik, </a:t>
            </a:r>
            <a:r>
              <a:rPr lang="sr-Latn-RS" sz="2600" i="1" dirty="0" smtClean="0">
                <a:latin typeface="Calibri" pitchFamily="34" charset="0"/>
                <a:cs typeface="Calibri" pitchFamily="34" charset="0"/>
              </a:rPr>
              <a:t>Detrended Normal Q-Q plot, 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prikazuje isto kao i Normal Q-Q plot, samo na drugačiji način: naime, horizontalna linija predstavlja kvantile koje očekujemo da dobijemo ako je u pitanju normalna raspodela, dok tačkice predstavljaju veličinu i pravac odstupanja posmatranih kvantila (posmatrane promenljive); svaka tačka se dobija oduzimanjem očekivanog od posmatranog kvantila; ukoliko je distribucija normalna, tačkice treba da se grupišu horizontalno oko nule bez određenog reda, dok ovde</a:t>
            </a:r>
          </a:p>
          <a:p>
            <a:pPr>
              <a:buNone/>
            </a:pP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	možemo primetiti da se tačke</a:t>
            </a:r>
          </a:p>
          <a:p>
            <a:pPr>
              <a:buNone/>
            </a:pP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	ne koncentrišu oko date linije;</a:t>
            </a:r>
          </a:p>
          <a:p>
            <a:pPr>
              <a:buNone/>
            </a:pPr>
            <a:endParaRPr lang="sr-Latn-RS" sz="2600" dirty="0" smtClean="0"/>
          </a:p>
          <a:p>
            <a:pPr>
              <a:buNone/>
            </a:pPr>
            <a:endParaRPr lang="sr-Latn-RS" sz="2600" dirty="0" smtClean="0"/>
          </a:p>
          <a:p>
            <a:pPr>
              <a:buNone/>
            </a:pPr>
            <a:r>
              <a:rPr lang="sr-Latn-RS" sz="2600" dirty="0" smtClean="0"/>
              <a:t>	</a:t>
            </a:r>
          </a:p>
          <a:p>
            <a:pPr>
              <a:buNone/>
            </a:pPr>
            <a:endParaRPr lang="sr-Latn-RS" sz="2600" dirty="0" smtClean="0"/>
          </a:p>
        </p:txBody>
      </p:sp>
      <p:pic>
        <p:nvPicPr>
          <p:cNvPr id="7" name="Picture 6" descr="explore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9600" y="3423896"/>
            <a:ext cx="4257486" cy="34341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381000"/>
            <a:ext cx="7467600" cy="808038"/>
          </a:xfrm>
        </p:spPr>
        <p:txBody>
          <a:bodyPr>
            <a:normAutofit/>
          </a:bodyPr>
          <a:lstStyle/>
          <a:p>
            <a:pPr algn="l"/>
            <a:r>
              <a:rPr lang="sr-Latn-RS" sz="3200" dirty="0" smtClean="0"/>
              <a:t>Q-Q plot, P-P plot u SPSS-u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U SPSS-u postoji kartica gde mogu posebno da se dobiju grafikoni Q-Q i P-P plota, nezavisno od testova normalnosti:</a:t>
            </a:r>
          </a:p>
          <a:p>
            <a:pPr>
              <a:buNone/>
            </a:pPr>
            <a:r>
              <a:rPr lang="sr-Latn-RS" sz="2600" i="1" dirty="0" smtClean="0">
                <a:latin typeface="Calibri" pitchFamily="34" charset="0"/>
                <a:cs typeface="Calibri" pitchFamily="34" charset="0"/>
              </a:rPr>
              <a:t>	</a:t>
            </a:r>
          </a:p>
          <a:p>
            <a:pPr>
              <a:buNone/>
            </a:pPr>
            <a:r>
              <a:rPr lang="sr-Latn-RS" sz="2600" i="1" dirty="0" smtClean="0">
                <a:latin typeface="Calibri" pitchFamily="34" charset="0"/>
                <a:cs typeface="Calibri" pitchFamily="34" charset="0"/>
              </a:rPr>
              <a:t>	Analyze</a:t>
            </a:r>
            <a:r>
              <a:rPr lang="en-US" sz="2600" i="1" dirty="0" smtClean="0">
                <a:latin typeface="Calibri" pitchFamily="34" charset="0"/>
                <a:cs typeface="Calibri" pitchFamily="34" charset="0"/>
              </a:rPr>
              <a:t> -&gt; Descriptive Statistics</a:t>
            </a:r>
            <a:r>
              <a:rPr lang="sr-Latn-RS" sz="2600" i="1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600" i="1" dirty="0" smtClean="0">
                <a:latin typeface="Calibri" pitchFamily="34" charset="0"/>
                <a:cs typeface="Calibri" pitchFamily="34" charset="0"/>
              </a:rPr>
              <a:t>-&gt; </a:t>
            </a:r>
            <a:endParaRPr lang="sr-Latn-RS" sz="2600" i="1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sr-Latn-RS" sz="2600" i="1" dirty="0" smtClean="0"/>
          </a:p>
          <a:p>
            <a:pPr>
              <a:buNone/>
            </a:pPr>
            <a:endParaRPr lang="sr-Latn-RS" sz="2600" dirty="0" smtClean="0"/>
          </a:p>
          <a:p>
            <a:endParaRPr lang="en-US" sz="2600" dirty="0"/>
          </a:p>
        </p:txBody>
      </p:sp>
      <p:pic>
        <p:nvPicPr>
          <p:cNvPr id="5" name="Picture 4" descr="explore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10200" y="3429000"/>
            <a:ext cx="1645587" cy="1981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315200" cy="944562"/>
          </a:xfrm>
        </p:spPr>
        <p:txBody>
          <a:bodyPr/>
          <a:lstStyle/>
          <a:p>
            <a:r>
              <a:rPr lang="sr-Latn-RS" sz="3200" dirty="0" smtClean="0"/>
              <a:t>P-P plot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P</a:t>
            </a:r>
            <a:r>
              <a:rPr lang="sr-Latn-RS" dirty="0" smtClean="0">
                <a:latin typeface="Calibri" pitchFamily="34" charset="0"/>
                <a:cs typeface="Calibri" pitchFamily="34" charset="0"/>
              </a:rPr>
              <a:t>-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P plot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predstavlja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graf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empirijske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funkcije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raspodele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  <a:cs typeface="Calibri" pitchFamily="34" charset="0"/>
              </a:rPr>
              <a:t>u zavisnosti od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teorijske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funkcije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raspodele</a:t>
            </a:r>
            <a:r>
              <a:rPr lang="sr-Latn-RS" dirty="0" smtClean="0">
                <a:latin typeface="Calibri" pitchFamily="34" charset="0"/>
                <a:cs typeface="Calibri" pitchFamily="34" charset="0"/>
              </a:rPr>
              <a:t> (u našem slučaju, teorijska raspodela je normalna).</a:t>
            </a:r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r>
              <a:rPr lang="en-US" dirty="0" err="1" smtClean="0">
                <a:latin typeface="Calibri" pitchFamily="34" charset="0"/>
                <a:cs typeface="Calibri" pitchFamily="34" charset="0"/>
              </a:rPr>
              <a:t>Koristi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se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za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  <a:cs typeface="Calibri" pitchFamily="34" charset="0"/>
              </a:rPr>
              <a:t>zaključivanje da li i koliko određena raspodela odgovara posmatranim podacima.</a:t>
            </a:r>
          </a:p>
          <a:p>
            <a:endParaRPr lang="sr-Latn-RS" dirty="0" smtClean="0">
              <a:latin typeface="Calibri" pitchFamily="34" charset="0"/>
              <a:cs typeface="Calibri" pitchFamily="34" charset="0"/>
            </a:endParaRPr>
          </a:p>
          <a:p>
            <a:r>
              <a:rPr lang="sr-Latn-RS" dirty="0" smtClean="0">
                <a:latin typeface="Calibri" pitchFamily="34" charset="0"/>
                <a:cs typeface="Calibri" pitchFamily="34" charset="0"/>
              </a:rPr>
              <a:t>Ukoliko određena raspodela odgovara posmatranim podacima, tada će se tačke nalaziti na pravoj y=x.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8229600" cy="4525963"/>
          </a:xfrm>
        </p:spPr>
        <p:txBody>
          <a:bodyPr>
            <a:normAutofit/>
          </a:bodyPr>
          <a:lstStyle/>
          <a:p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Nakon otvaranja prozora za P-P plot, prvo unosimo promenljivu u </a:t>
            </a:r>
            <a:r>
              <a:rPr lang="sr-Latn-RS" sz="2600" i="1" dirty="0" smtClean="0">
                <a:latin typeface="Calibri" pitchFamily="34" charset="0"/>
                <a:cs typeface="Calibri" pitchFamily="34" charset="0"/>
              </a:rPr>
              <a:t>Variables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, a nakon toga u padajućem meniju </a:t>
            </a:r>
            <a:r>
              <a:rPr lang="sr-Latn-RS" sz="2600" i="1" dirty="0" smtClean="0">
                <a:latin typeface="Calibri" pitchFamily="34" charset="0"/>
                <a:cs typeface="Calibri" pitchFamily="34" charset="0"/>
              </a:rPr>
              <a:t>Test Distribution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 biramo odgovarajuću raspodelu, u našem slučaju normalnu; </a:t>
            </a:r>
            <a:endParaRPr lang="en-US" sz="26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5" name="Picture 4" descr="explore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2362200"/>
            <a:ext cx="5896798" cy="42963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381000"/>
            <a:ext cx="8229600" cy="4525963"/>
          </a:xfrm>
        </p:spPr>
        <p:txBody>
          <a:bodyPr>
            <a:normAutofit/>
          </a:bodyPr>
          <a:lstStyle/>
          <a:p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Izlaz opcije</a:t>
            </a:r>
          </a:p>
          <a:p>
            <a:pPr lvl="1">
              <a:buNone/>
            </a:pP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- procenjeni parametri</a:t>
            </a:r>
          </a:p>
          <a:p>
            <a:pPr lvl="1">
              <a:buNone/>
            </a:pPr>
            <a:endParaRPr lang="sr-Latn-RS" sz="2600" dirty="0" smtClean="0">
              <a:latin typeface="Calibri" pitchFamily="34" charset="0"/>
              <a:cs typeface="Calibri" pitchFamily="34" charset="0"/>
            </a:endParaRPr>
          </a:p>
          <a:p>
            <a:pPr lvl="1">
              <a:buNone/>
            </a:pPr>
            <a:endParaRPr lang="sr-Latn-RS" sz="2600" dirty="0" smtClean="0">
              <a:latin typeface="Calibri" pitchFamily="34" charset="0"/>
              <a:cs typeface="Calibri" pitchFamily="34" charset="0"/>
            </a:endParaRPr>
          </a:p>
          <a:p>
            <a:pPr lvl="1">
              <a:buNone/>
            </a:pP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- grafici: </a:t>
            </a:r>
            <a:r>
              <a:rPr lang="sr-Latn-RS" sz="2600" i="1" dirty="0" smtClean="0">
                <a:latin typeface="Calibri" pitchFamily="34" charset="0"/>
                <a:cs typeface="Calibri" pitchFamily="34" charset="0"/>
              </a:rPr>
              <a:t>Normal P-P Plot 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i </a:t>
            </a:r>
            <a:r>
              <a:rPr lang="sr-Latn-RS" sz="2600" i="1" dirty="0" smtClean="0">
                <a:latin typeface="Calibri" pitchFamily="34" charset="0"/>
                <a:cs typeface="Calibri" pitchFamily="34" charset="0"/>
              </a:rPr>
              <a:t>Detrended P-P Plot;</a:t>
            </a:r>
          </a:p>
          <a:p>
            <a:pPr lvl="1">
              <a:buNone/>
            </a:pPr>
            <a:endParaRPr lang="sr-Latn-RS" sz="2600" dirty="0" smtClean="0"/>
          </a:p>
          <a:p>
            <a:pPr lvl="1">
              <a:buNone/>
            </a:pPr>
            <a:endParaRPr lang="sr-Latn-RS" sz="2600" dirty="0" smtClean="0"/>
          </a:p>
          <a:p>
            <a:pPr>
              <a:buNone/>
            </a:pPr>
            <a:r>
              <a:rPr lang="sr-Latn-RS" sz="2600" dirty="0" smtClean="0"/>
              <a:t>	</a:t>
            </a:r>
          </a:p>
        </p:txBody>
      </p:sp>
      <p:pic>
        <p:nvPicPr>
          <p:cNvPr id="4" name="Picture 3" descr="explore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7200" y="914400"/>
            <a:ext cx="2896004" cy="1286055"/>
          </a:xfrm>
          <a:prstGeom prst="rect">
            <a:avLst/>
          </a:prstGeom>
        </p:spPr>
      </p:pic>
      <p:pic>
        <p:nvPicPr>
          <p:cNvPr id="5" name="Picture 4" descr="explore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2743200"/>
            <a:ext cx="3889323" cy="3962400"/>
          </a:xfrm>
          <a:prstGeom prst="rect">
            <a:avLst/>
          </a:prstGeom>
        </p:spPr>
      </p:pic>
      <p:pic>
        <p:nvPicPr>
          <p:cNvPr id="6" name="Picture 5" descr="explore1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4400" y="2819400"/>
            <a:ext cx="3790638" cy="3886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533400"/>
            <a:ext cx="8229600" cy="6096000"/>
          </a:xfrm>
        </p:spPr>
        <p:txBody>
          <a:bodyPr>
            <a:normAutofit fontScale="70000" lnSpcReduction="20000"/>
          </a:bodyPr>
          <a:lstStyle/>
          <a:p>
            <a:r>
              <a:rPr lang="sr-Latn-RS" sz="2800" dirty="0" smtClean="0">
                <a:latin typeface="Calibri" pitchFamily="34" charset="0"/>
                <a:cs typeface="Calibri" pitchFamily="34" charset="0"/>
              </a:rPr>
              <a:t>Primer.</a:t>
            </a:r>
          </a:p>
          <a:p>
            <a:pPr>
              <a:buNone/>
            </a:pPr>
            <a:r>
              <a:rPr lang="sr-Latn-RS" sz="2800" dirty="0" smtClean="0">
                <a:latin typeface="Calibri" pitchFamily="34" charset="0"/>
                <a:cs typeface="Calibri" pitchFamily="34" charset="0"/>
              </a:rPr>
              <a:t>	Generisaćemo pet promenljivih, N,U,HI,E i S, sa normalnom, uniformnom, hi-kvadrat, eksponencijalnom i Studentovom raspodelom, redom, i ispitati normalnost; u sintaksnom editoru pišemo kod za generisanje promenljivih, dok u editoru podataka dobijamo prikaz promenljivih:</a:t>
            </a:r>
          </a:p>
          <a:p>
            <a:pPr>
              <a:buNone/>
            </a:pPr>
            <a:endParaRPr lang="sr-Latn-RS" sz="28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sr-Latn-RS" sz="2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en-US" sz="2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cs typeface="Calibri" pitchFamily="34" charset="0"/>
              </a:rPr>
              <a:t>NEW file.</a:t>
            </a:r>
          </a:p>
          <a:p>
            <a:pPr>
              <a:buNone/>
            </a:pPr>
            <a:r>
              <a:rPr lang="sr-Latn-RS" sz="2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cs typeface="Calibri" pitchFamily="34" charset="0"/>
              </a:rPr>
              <a:t>  </a:t>
            </a:r>
            <a:r>
              <a:rPr lang="en-US" sz="2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cs typeface="Calibri" pitchFamily="34" charset="0"/>
              </a:rPr>
              <a:t>INPUT PROGRAM.</a:t>
            </a:r>
          </a:p>
          <a:p>
            <a:pPr>
              <a:buNone/>
            </a:pPr>
            <a:r>
              <a:rPr lang="en-US" sz="2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cs typeface="Calibri" pitchFamily="34" charset="0"/>
              </a:rPr>
              <a:t>  LOOP #</a:t>
            </a:r>
            <a:r>
              <a:rPr lang="en-US" sz="28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cs typeface="Calibri" pitchFamily="34" charset="0"/>
              </a:rPr>
              <a:t>i</a:t>
            </a:r>
            <a:r>
              <a:rPr lang="en-US" sz="2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cs typeface="Calibri" pitchFamily="34" charset="0"/>
              </a:rPr>
              <a:t>=1 to 100. </a:t>
            </a:r>
          </a:p>
          <a:p>
            <a:pPr>
              <a:buNone/>
            </a:pPr>
            <a:r>
              <a:rPr lang="en-US" sz="2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cs typeface="Calibri" pitchFamily="34" charset="0"/>
              </a:rPr>
              <a:t>  COMPUTE N=RV.NORMAL(0,1). </a:t>
            </a:r>
          </a:p>
          <a:p>
            <a:pPr>
              <a:buNone/>
            </a:pPr>
            <a:r>
              <a:rPr lang="en-US" sz="2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cs typeface="Calibri" pitchFamily="34" charset="0"/>
              </a:rPr>
              <a:t>  COMPUTE U=RV.UNIFORM(0,1).</a:t>
            </a:r>
          </a:p>
          <a:p>
            <a:pPr>
              <a:buNone/>
            </a:pPr>
            <a:r>
              <a:rPr lang="en-US" sz="2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cs typeface="Calibri" pitchFamily="34" charset="0"/>
              </a:rPr>
              <a:t>  COMPUTE HI=RV.CHISQ(4).</a:t>
            </a:r>
          </a:p>
          <a:p>
            <a:pPr>
              <a:buNone/>
            </a:pPr>
            <a:r>
              <a:rPr lang="en-US" sz="2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cs typeface="Calibri" pitchFamily="34" charset="0"/>
              </a:rPr>
              <a:t>  COMPUTE E=RV.EXP(1).</a:t>
            </a:r>
          </a:p>
          <a:p>
            <a:pPr>
              <a:buNone/>
            </a:pPr>
            <a:r>
              <a:rPr lang="en-US" sz="2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cs typeface="Calibri" pitchFamily="34" charset="0"/>
              </a:rPr>
              <a:t>  COMPUTE S=RV.T(4).</a:t>
            </a:r>
          </a:p>
          <a:p>
            <a:pPr>
              <a:buNone/>
            </a:pPr>
            <a:r>
              <a:rPr lang="en-US" sz="2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cs typeface="Calibri" pitchFamily="34" charset="0"/>
              </a:rPr>
              <a:t>  END CASE. </a:t>
            </a:r>
          </a:p>
          <a:p>
            <a:pPr>
              <a:buNone/>
            </a:pPr>
            <a:r>
              <a:rPr lang="en-US" sz="2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cs typeface="Calibri" pitchFamily="34" charset="0"/>
              </a:rPr>
              <a:t>  END LOOP. </a:t>
            </a:r>
          </a:p>
          <a:p>
            <a:pPr>
              <a:buNone/>
            </a:pPr>
            <a:r>
              <a:rPr lang="en-US" sz="2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cs typeface="Calibri" pitchFamily="34" charset="0"/>
              </a:rPr>
              <a:t>  END FILE. </a:t>
            </a:r>
          </a:p>
          <a:p>
            <a:pPr>
              <a:buNone/>
            </a:pPr>
            <a:r>
              <a:rPr lang="en-US" sz="2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cs typeface="Calibri" pitchFamily="34" charset="0"/>
              </a:rPr>
              <a:t>  END INPUT PROGRAM. </a:t>
            </a:r>
          </a:p>
          <a:p>
            <a:pPr>
              <a:buNone/>
            </a:pPr>
            <a:r>
              <a:rPr lang="en-US" sz="2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alibri" pitchFamily="34" charset="0"/>
                <a:cs typeface="Calibri" pitchFamily="34" charset="0"/>
              </a:rPr>
              <a:t>  EXECUTE.</a:t>
            </a:r>
            <a:endParaRPr lang="sr-Latn-RS" sz="2600" dirty="0" smtClean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explore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207965" y="304800"/>
            <a:ext cx="8097835" cy="564709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914400"/>
            <a:ext cx="7543800" cy="5711952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endParaRPr lang="sr-Latn-RS" sz="2800" dirty="0" smtClean="0">
              <a:latin typeface="Calibri" pitchFamily="34" charset="0"/>
              <a:cs typeface="Calibri" pitchFamily="34" charset="0"/>
            </a:endParaRPr>
          </a:p>
          <a:p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Često želimo da testiramo da li su određeni podaci iz normalne raspodele.</a:t>
            </a:r>
          </a:p>
          <a:p>
            <a:pPr>
              <a:buFont typeface="Wingdings" pitchFamily="2" charset="2"/>
              <a:buChar char="q"/>
            </a:pPr>
            <a:endParaRPr lang="sr-Latn-RS" sz="2600" dirty="0" smtClean="0">
              <a:latin typeface="Calibri" pitchFamily="34" charset="0"/>
              <a:cs typeface="Calibri" pitchFamily="34" charset="0"/>
            </a:endParaRPr>
          </a:p>
          <a:p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 Testovi koji se najčešće koriste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za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takvu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vrstu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testiranja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je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su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Kolmogorov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-Smirnov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 i Š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apiro-Wilk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 test normalnosti. </a:t>
            </a:r>
          </a:p>
          <a:p>
            <a:pPr>
              <a:buFont typeface="Wingdings" pitchFamily="2" charset="2"/>
              <a:buChar char="q"/>
            </a:pPr>
            <a:endParaRPr lang="sr-Latn-RS" sz="2800" dirty="0" smtClean="0">
              <a:latin typeface="Calibri" pitchFamily="34" charset="0"/>
              <a:cs typeface="Calibri" pitchFamily="34" charset="0"/>
            </a:endParaRPr>
          </a:p>
          <a:p>
            <a:pPr>
              <a:buFont typeface="Wingdings" pitchFamily="2" charset="2"/>
              <a:buChar char="q"/>
            </a:pPr>
            <a:endParaRPr lang="sr-Latn-RS" sz="2800" dirty="0" smtClean="0">
              <a:latin typeface="Calibri" pitchFamily="34" charset="0"/>
              <a:cs typeface="Calibri" pitchFamily="34" charset="0"/>
            </a:endParaRPr>
          </a:p>
          <a:p>
            <a:pPr marL="457200" indent="-457200">
              <a:buFont typeface="Wingdings" pitchFamily="2" charset="2"/>
              <a:buChar char="q"/>
            </a:pPr>
            <a:endParaRPr lang="sr-Latn-RS" dirty="0" smtClean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14400"/>
            <a:ext cx="8229600" cy="45259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sr-Latn-RS" dirty="0" smtClean="0"/>
              <a:t>	</a:t>
            </a:r>
            <a:r>
              <a:rPr lang="sr-Latn-RS" sz="2400" dirty="0" smtClean="0">
                <a:latin typeface="Calibri" pitchFamily="34" charset="0"/>
                <a:cs typeface="Calibri" pitchFamily="34" charset="0"/>
              </a:rPr>
              <a:t>Izlaz:</a:t>
            </a:r>
          </a:p>
          <a:p>
            <a:pPr>
              <a:buNone/>
            </a:pPr>
            <a:r>
              <a:rPr lang="sr-Latn-RS" sz="2400" dirty="0" smtClean="0">
                <a:latin typeface="Calibri" pitchFamily="34" charset="0"/>
                <a:cs typeface="Calibri" pitchFamily="34" charset="0"/>
              </a:rPr>
              <a:t>						</a:t>
            </a:r>
          </a:p>
          <a:p>
            <a:pPr>
              <a:buNone/>
            </a:pPr>
            <a:endParaRPr lang="sr-Latn-RS" sz="24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sr-Latn-RS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sr-Latn-RS" sz="24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sr-Latn-RS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sr-Latn-RS" sz="24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sr-Latn-RS" dirty="0" smtClean="0">
                <a:latin typeface="Calibri" pitchFamily="34" charset="0"/>
                <a:cs typeface="Calibri" pitchFamily="34" charset="0"/>
              </a:rPr>
              <a:t>	- Posmatramo </a:t>
            </a:r>
            <a:r>
              <a:rPr lang="sr-Latn-RS" i="1" dirty="0" smtClean="0">
                <a:latin typeface="Calibri" pitchFamily="34" charset="0"/>
                <a:cs typeface="Calibri" pitchFamily="34" charset="0"/>
              </a:rPr>
              <a:t>Shapiro-Wilk (n=100) i v</a:t>
            </a:r>
            <a:r>
              <a:rPr lang="sr-Latn-RS" sz="2400" dirty="0" smtClean="0">
                <a:latin typeface="Calibri" pitchFamily="34" charset="0"/>
                <a:cs typeface="Calibri" pitchFamily="34" charset="0"/>
              </a:rPr>
              <a:t>idimo da je p-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v</a:t>
            </a:r>
            <a:r>
              <a:rPr lang="sr-Latn-RS" sz="2400" dirty="0" smtClean="0">
                <a:latin typeface="Calibri" pitchFamily="34" charset="0"/>
                <a:cs typeface="Calibri" pitchFamily="34" charset="0"/>
              </a:rPr>
              <a:t>rednost testa za N, očekiv</a:t>
            </a:r>
            <a:r>
              <a:rPr lang="en-US" sz="2400" dirty="0" err="1" smtClean="0">
                <a:latin typeface="Calibri" pitchFamily="34" charset="0"/>
                <a:cs typeface="Calibri" pitchFamily="34" charset="0"/>
              </a:rPr>
              <a:t>ano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, &gt;0.05,</a:t>
            </a:r>
            <a:r>
              <a:rPr lang="sr-Latn-RS" sz="2400" dirty="0" smtClean="0">
                <a:latin typeface="Calibri" pitchFamily="34" charset="0"/>
                <a:cs typeface="Calibri" pitchFamily="34" charset="0"/>
              </a:rPr>
              <a:t> dok je za </a:t>
            </a:r>
            <a:r>
              <a:rPr lang="sr-Latn-RS" dirty="0" smtClean="0">
                <a:latin typeface="Calibri" pitchFamily="34" charset="0"/>
                <a:cs typeface="Calibri" pitchFamily="34" charset="0"/>
              </a:rPr>
              <a:t>ostale </a:t>
            </a:r>
            <a:r>
              <a:rPr lang="en-US" sz="2400" dirty="0" smtClean="0">
                <a:latin typeface="Calibri" pitchFamily="34" charset="0"/>
                <a:cs typeface="Calibri" pitchFamily="34" charset="0"/>
              </a:rPr>
              <a:t>&lt;0.05</a:t>
            </a:r>
            <a:r>
              <a:rPr lang="sr-Latn-RS" sz="2400" dirty="0" smtClean="0">
                <a:latin typeface="Calibri" pitchFamily="34" charset="0"/>
                <a:cs typeface="Calibri" pitchFamily="34" charset="0"/>
              </a:rPr>
              <a:t>;</a:t>
            </a:r>
          </a:p>
          <a:p>
            <a:pPr>
              <a:buNone/>
            </a:pPr>
            <a:endParaRPr lang="sr-Latn-RS" sz="2400" dirty="0" smtClean="0"/>
          </a:p>
          <a:p>
            <a:pPr>
              <a:buNone/>
            </a:pPr>
            <a:r>
              <a:rPr lang="sr-Latn-RS" sz="2400" dirty="0" smtClean="0"/>
              <a:t>	</a:t>
            </a:r>
          </a:p>
          <a:p>
            <a:pPr>
              <a:buNone/>
            </a:pPr>
            <a:endParaRPr lang="sr-Latn-RS" sz="2400" dirty="0" smtClean="0"/>
          </a:p>
          <a:p>
            <a:pPr>
              <a:buNone/>
            </a:pPr>
            <a:endParaRPr lang="sr-Latn-RS" sz="2400" dirty="0" smtClean="0"/>
          </a:p>
        </p:txBody>
      </p:sp>
      <p:pic>
        <p:nvPicPr>
          <p:cNvPr id="5" name="Picture 4" descr="explor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52600" y="1295400"/>
            <a:ext cx="4391638" cy="215295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30480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sr-Latn-RS" dirty="0" smtClean="0"/>
              <a:t>	</a:t>
            </a:r>
            <a:r>
              <a:rPr lang="sr-Latn-RS" sz="2400" dirty="0" smtClean="0">
                <a:latin typeface="Calibri" pitchFamily="34" charset="0"/>
                <a:cs typeface="Calibri" pitchFamily="34" charset="0"/>
              </a:rPr>
              <a:t>*Za N:</a:t>
            </a:r>
            <a:endParaRPr lang="en-US" sz="2400" dirty="0"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6" name="Picture 5" descr="explor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0" y="152400"/>
            <a:ext cx="3708854" cy="2971800"/>
          </a:xfrm>
          <a:prstGeom prst="rect">
            <a:avLst/>
          </a:prstGeom>
        </p:spPr>
      </p:pic>
      <p:pic>
        <p:nvPicPr>
          <p:cNvPr id="7" name="Picture 6" descr="explor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3200400"/>
            <a:ext cx="4184349" cy="3352800"/>
          </a:xfrm>
          <a:prstGeom prst="rect">
            <a:avLst/>
          </a:prstGeom>
        </p:spPr>
      </p:pic>
      <p:pic>
        <p:nvPicPr>
          <p:cNvPr id="9" name="Picture 8" descr="explor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9600" y="3124200"/>
            <a:ext cx="4267200" cy="35413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81000" y="30480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sr-Latn-RS" dirty="0" smtClean="0"/>
              <a:t>	</a:t>
            </a:r>
            <a:r>
              <a:rPr lang="sr-Latn-RS" dirty="0" smtClean="0">
                <a:latin typeface="Calibri" pitchFamily="34" charset="0"/>
                <a:cs typeface="Calibri" pitchFamily="34" charset="0"/>
              </a:rPr>
              <a:t>*</a:t>
            </a:r>
            <a:r>
              <a:rPr lang="sr-Latn-RS" sz="2400" dirty="0" smtClean="0">
                <a:latin typeface="Calibri" pitchFamily="34" charset="0"/>
                <a:cs typeface="Calibri" pitchFamily="34" charset="0"/>
              </a:rPr>
              <a:t>Za U:</a:t>
            </a:r>
          </a:p>
          <a:p>
            <a:pPr>
              <a:buNone/>
            </a:pPr>
            <a:endParaRPr lang="en-US" sz="2400" dirty="0"/>
          </a:p>
        </p:txBody>
      </p:sp>
      <p:pic>
        <p:nvPicPr>
          <p:cNvPr id="7" name="Picture 6" descr="explor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762000"/>
            <a:ext cx="4422513" cy="3543635"/>
          </a:xfrm>
          <a:prstGeom prst="rect">
            <a:avLst/>
          </a:prstGeom>
        </p:spPr>
      </p:pic>
      <p:pic>
        <p:nvPicPr>
          <p:cNvPr id="8" name="Picture 7" descr="explor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200" y="3048000"/>
            <a:ext cx="4422513" cy="354363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Content Placeholder 6" descr="explore.png"/>
          <p:cNvPicPr>
            <a:picLocks noGrp="1" noChangeAspect="1"/>
          </p:cNvPicPr>
          <p:nvPr>
            <p:ph sz="quarter" idx="1"/>
          </p:nvPr>
        </p:nvPicPr>
        <p:blipFill>
          <a:blip r:embed="rId2"/>
          <a:stretch>
            <a:fillRect/>
          </a:stretch>
        </p:blipFill>
        <p:spPr>
          <a:xfrm>
            <a:off x="152400" y="0"/>
            <a:ext cx="4614693" cy="3697623"/>
          </a:xfrm>
        </p:spPr>
      </p:pic>
      <p:pic>
        <p:nvPicPr>
          <p:cNvPr id="8" name="Picture 7" descr="explor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52598" y="2971800"/>
            <a:ext cx="4564743" cy="3657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7467600" cy="4873752"/>
          </a:xfrm>
        </p:spPr>
        <p:txBody>
          <a:bodyPr/>
          <a:lstStyle/>
          <a:p>
            <a:pPr>
              <a:buNone/>
            </a:pPr>
            <a:r>
              <a:rPr lang="sr-Latn-RS" dirty="0" smtClean="0"/>
              <a:t>	</a:t>
            </a:r>
            <a:r>
              <a:rPr lang="sr-Latn-RS" dirty="0" smtClean="0">
                <a:latin typeface="Calibri" pitchFamily="34" charset="0"/>
                <a:cs typeface="Calibri" pitchFamily="34" charset="0"/>
              </a:rPr>
              <a:t>*Za HI: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explor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" y="914400"/>
            <a:ext cx="4374546" cy="3505200"/>
          </a:xfrm>
          <a:prstGeom prst="rect">
            <a:avLst/>
          </a:prstGeom>
        </p:spPr>
      </p:pic>
      <p:pic>
        <p:nvPicPr>
          <p:cNvPr id="5" name="Picture 4" descr="explor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25646" y="3031886"/>
            <a:ext cx="4489754" cy="3597513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explor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62400" y="2819400"/>
            <a:ext cx="4802909" cy="3848435"/>
          </a:xfrm>
          <a:prstGeom prst="rect">
            <a:avLst/>
          </a:prstGeom>
        </p:spPr>
      </p:pic>
      <p:pic>
        <p:nvPicPr>
          <p:cNvPr id="7" name="Content Placeholder 6" descr="explore.png"/>
          <p:cNvPicPr>
            <a:picLocks noGrp="1" noChangeAspect="1"/>
          </p:cNvPicPr>
          <p:nvPr>
            <p:ph sz="quarter" idx="1"/>
          </p:nvPr>
        </p:nvPicPr>
        <p:blipFill>
          <a:blip r:embed="rId3"/>
          <a:stretch>
            <a:fillRect/>
          </a:stretch>
        </p:blipFill>
        <p:spPr>
          <a:xfrm>
            <a:off x="304800" y="228600"/>
            <a:ext cx="3848637" cy="3781953"/>
          </a:xfr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685800"/>
            <a:ext cx="7467600" cy="4873752"/>
          </a:xfrm>
        </p:spPr>
        <p:txBody>
          <a:bodyPr/>
          <a:lstStyle/>
          <a:p>
            <a:pPr>
              <a:buNone/>
            </a:pPr>
            <a:r>
              <a:rPr lang="sr-Latn-RS" dirty="0" smtClean="0"/>
              <a:t>	</a:t>
            </a:r>
            <a:r>
              <a:rPr lang="sr-Latn-RS" dirty="0" smtClean="0">
                <a:latin typeface="Calibri" pitchFamily="34" charset="0"/>
                <a:cs typeface="Calibri" pitchFamily="34" charset="0"/>
              </a:rPr>
              <a:t>*Za E: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explor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1066800"/>
            <a:ext cx="4327415" cy="3467435"/>
          </a:xfrm>
          <a:prstGeom prst="rect">
            <a:avLst/>
          </a:prstGeom>
        </p:spPr>
      </p:pic>
      <p:pic>
        <p:nvPicPr>
          <p:cNvPr id="5" name="Picture 4" descr="explor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3200400"/>
            <a:ext cx="4215231" cy="3377546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xplor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52400"/>
            <a:ext cx="4129750" cy="4062735"/>
          </a:xfrm>
          <a:prstGeom prst="rect">
            <a:avLst/>
          </a:prstGeom>
        </p:spPr>
      </p:pic>
      <p:pic>
        <p:nvPicPr>
          <p:cNvPr id="5" name="Picture 4" descr="explor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5800" y="2362200"/>
            <a:ext cx="4238246" cy="4291335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533400"/>
            <a:ext cx="7467600" cy="4873752"/>
          </a:xfrm>
        </p:spPr>
        <p:txBody>
          <a:bodyPr/>
          <a:lstStyle/>
          <a:p>
            <a:pPr>
              <a:buNone/>
            </a:pPr>
            <a:r>
              <a:rPr lang="sr-Latn-RS" dirty="0" smtClean="0"/>
              <a:t>	</a:t>
            </a:r>
            <a:r>
              <a:rPr lang="sr-Latn-RS" dirty="0" smtClean="0">
                <a:latin typeface="Calibri" pitchFamily="34" charset="0"/>
                <a:cs typeface="Calibri" pitchFamily="34" charset="0"/>
              </a:rPr>
              <a:t>*Za S: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4" name="Picture 3" descr="explor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" y="914401"/>
            <a:ext cx="3994150" cy="3200400"/>
          </a:xfrm>
          <a:prstGeom prst="rect">
            <a:avLst/>
          </a:prstGeom>
        </p:spPr>
      </p:pic>
      <p:pic>
        <p:nvPicPr>
          <p:cNvPr id="5" name="Picture 4" descr="explor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91000" y="3048000"/>
            <a:ext cx="4517612" cy="3619835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explor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52400"/>
            <a:ext cx="3876580" cy="3900809"/>
          </a:xfrm>
          <a:prstGeom prst="rect">
            <a:avLst/>
          </a:prstGeom>
        </p:spPr>
      </p:pic>
      <p:pic>
        <p:nvPicPr>
          <p:cNvPr id="5" name="Picture 4" descr="explor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200" y="2286000"/>
            <a:ext cx="4319427" cy="421513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73162"/>
          </a:xfrm>
        </p:spPr>
        <p:txBody>
          <a:bodyPr>
            <a:noAutofit/>
          </a:bodyPr>
          <a:lstStyle/>
          <a:p>
            <a:r>
              <a:rPr lang="en-US" sz="3200" dirty="0" err="1" smtClean="0"/>
              <a:t>Kolmogorov</a:t>
            </a:r>
            <a:r>
              <a:rPr lang="en-US" sz="3200" dirty="0" smtClean="0"/>
              <a:t>-Smirnov</a:t>
            </a:r>
            <a:r>
              <a:rPr lang="sr-Latn-RS" sz="3200" dirty="0" smtClean="0"/>
              <a:t> test normalnosti</a:t>
            </a:r>
            <a:endParaRPr lang="en-US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sr-Latn-RS" sz="2800" dirty="0" smtClean="0"/>
          </a:p>
          <a:p>
            <a:r>
              <a:rPr lang="en-US" dirty="0" smtClean="0">
                <a:latin typeface="Calibri" pitchFamily="34" charset="0"/>
                <a:cs typeface="Calibri" pitchFamily="34" charset="0"/>
              </a:rPr>
              <a:t>K</a:t>
            </a:r>
            <a:r>
              <a:rPr lang="sr-Latn-RS" dirty="0" smtClean="0">
                <a:latin typeface="Calibri" pitchFamily="34" charset="0"/>
                <a:cs typeface="Calibri" pitchFamily="34" charset="0"/>
              </a:rPr>
              <a:t>oristi se kod velikog obima podataka i ovaj test proverava da li određeni podaci odgovaraju normalnoj raspodeli.</a:t>
            </a:r>
          </a:p>
          <a:p>
            <a:endParaRPr lang="sr-Latn-RS" dirty="0" smtClean="0">
              <a:latin typeface="Calibri" pitchFamily="34" charset="0"/>
              <a:cs typeface="Calibri" pitchFamily="34" charset="0"/>
            </a:endParaRPr>
          </a:p>
          <a:p>
            <a:r>
              <a:rPr lang="sr-Latn-RS" dirty="0" smtClean="0">
                <a:latin typeface="Calibri" pitchFamily="34" charset="0"/>
                <a:cs typeface="Calibri" pitchFamily="34" charset="0"/>
              </a:rPr>
              <a:t>U ovom testu koristi se nulta hipoteza. Nultom hipotezom označavamo da je određena raspodela jednaka normalnoj raspodeli, dok alternativna hipoteza označava da su date raspodele različite.</a:t>
            </a:r>
          </a:p>
          <a:p>
            <a:endParaRPr lang="sr-Latn-RS" sz="2800" dirty="0" smtClean="0"/>
          </a:p>
          <a:p>
            <a:pPr>
              <a:buNone/>
            </a:pPr>
            <a:endParaRPr lang="sr-Latn-RS" dirty="0" smtClean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914400"/>
            <a:ext cx="7467600" cy="4873752"/>
          </a:xfrm>
        </p:spPr>
        <p:txBody>
          <a:bodyPr>
            <a:normAutofit lnSpcReduction="10000"/>
          </a:bodyPr>
          <a:lstStyle/>
          <a:p>
            <a:r>
              <a:rPr lang="sr-Latn-RS" dirty="0" smtClean="0">
                <a:latin typeface="Calibri" pitchFamily="34" charset="0"/>
                <a:cs typeface="Calibri" pitchFamily="34" charset="0"/>
              </a:rPr>
              <a:t>Statistika koja se koristi je:</a:t>
            </a:r>
          </a:p>
          <a:p>
            <a:endParaRPr lang="en-US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sr-Latn-RS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sr-Latn-RS" dirty="0" smtClean="0">
                <a:latin typeface="Calibri" pitchFamily="34" charset="0"/>
                <a:cs typeface="Calibri" pitchFamily="34" charset="0"/>
              </a:rPr>
              <a:t>   gde je G(x) funkcija normalne raspodele a F(x) je funkcija raspodele koja se testira.</a:t>
            </a:r>
          </a:p>
          <a:p>
            <a:r>
              <a:rPr lang="sr-Latn-RS" dirty="0" smtClean="0">
                <a:latin typeface="Calibri" pitchFamily="34" charset="0"/>
                <a:cs typeface="Calibri" pitchFamily="34" charset="0"/>
              </a:rPr>
              <a:t>Ukoliko je </a:t>
            </a:r>
            <a:r>
              <a:rPr lang="sr-Latn-RS" dirty="0" smtClean="0">
                <a:latin typeface="Calibri" pitchFamily="34" charset="0"/>
                <a:cs typeface="Calibri" pitchFamily="34" charset="0"/>
              </a:rPr>
              <a:t>p-vrednost </a:t>
            </a:r>
            <a:r>
              <a:rPr lang="sr-Latn-RS" dirty="0" smtClean="0">
                <a:latin typeface="Calibri" pitchFamily="34" charset="0"/>
                <a:cs typeface="Calibri" pitchFamily="34" charset="0"/>
              </a:rPr>
              <a:t>testa manja od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praga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  <a:cs typeface="Calibri" pitchFamily="34" charset="0"/>
              </a:rPr>
              <a:t>značajnosti </a:t>
            </a:r>
            <a:r>
              <a:rPr lang="el-GR" dirty="0" smtClean="0">
                <a:latin typeface="Calibri" pitchFamily="34" charset="0"/>
                <a:cs typeface="Calibri" pitchFamily="34" charset="0"/>
              </a:rPr>
              <a:t>α</a:t>
            </a:r>
            <a:r>
              <a:rPr lang="sr-Latn-RS" dirty="0" smtClean="0">
                <a:latin typeface="Calibri" pitchFamily="34" charset="0"/>
                <a:cs typeface="Calibri" pitchFamily="34" charset="0"/>
              </a:rPr>
              <a:t>, tada odbacujemo nultu hipotezu, tj. smatramo da naši podaci ne odgovaraju normalnoj raspodeli.</a:t>
            </a:r>
          </a:p>
          <a:p>
            <a:r>
              <a:rPr lang="sr-Latn-RS" dirty="0" smtClean="0">
                <a:latin typeface="Calibri" pitchFamily="34" charset="0"/>
                <a:cs typeface="Calibri" pitchFamily="34" charset="0"/>
              </a:rPr>
              <a:t>U suprotnom, ukoliko je </a:t>
            </a:r>
            <a:r>
              <a:rPr lang="sr-Latn-RS" dirty="0" smtClean="0">
                <a:latin typeface="Calibri" pitchFamily="34" charset="0"/>
                <a:cs typeface="Calibri" pitchFamily="34" charset="0"/>
              </a:rPr>
              <a:t>p-vrednost </a:t>
            </a:r>
            <a:r>
              <a:rPr lang="sr-Latn-RS" dirty="0" smtClean="0">
                <a:latin typeface="Calibri" pitchFamily="34" charset="0"/>
                <a:cs typeface="Calibri" pitchFamily="34" charset="0"/>
              </a:rPr>
              <a:t>testa veća od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praga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  <a:cs typeface="Calibri" pitchFamily="34" charset="0"/>
              </a:rPr>
              <a:t>značajnosti </a:t>
            </a:r>
            <a:r>
              <a:rPr lang="el-GR" dirty="0" smtClean="0">
                <a:latin typeface="Calibri" pitchFamily="34" charset="0"/>
                <a:cs typeface="Calibri" pitchFamily="34" charset="0"/>
              </a:rPr>
              <a:t>α</a:t>
            </a:r>
            <a:r>
              <a:rPr lang="sr-Latn-RS" dirty="0" smtClean="0">
                <a:latin typeface="Calibri" pitchFamily="34" charset="0"/>
                <a:cs typeface="Calibri" pitchFamily="34" charset="0"/>
              </a:rPr>
              <a:t>, prihvatamo nultu hipotezu, pa smemo reći da naši podaci odgovaraju normalnoj raspodeli.</a:t>
            </a:r>
          </a:p>
          <a:p>
            <a:pPr>
              <a:buNone/>
            </a:pPr>
            <a:r>
              <a:rPr lang="sr-Latn-RS" dirty="0" smtClean="0">
                <a:latin typeface="Calibri" pitchFamily="34" charset="0"/>
                <a:cs typeface="Calibri" pitchFamily="34" charset="0"/>
              </a:rPr>
              <a:t>    Napomena: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prag</a:t>
            </a:r>
            <a:r>
              <a:rPr lang="sr-Latn-RS" dirty="0" smtClean="0">
                <a:latin typeface="Calibri" pitchFamily="34" charset="0"/>
                <a:cs typeface="Calibri" pitchFamily="34" charset="0"/>
              </a:rPr>
              <a:t> značajnosti </a:t>
            </a:r>
            <a:r>
              <a:rPr lang="el-GR" dirty="0" smtClean="0">
                <a:latin typeface="Calibri" pitchFamily="34" charset="0"/>
                <a:cs typeface="Calibri" pitchFamily="34" charset="0"/>
              </a:rPr>
              <a:t>α</a:t>
            </a:r>
            <a:r>
              <a:rPr lang="sr-Latn-RS" dirty="0" smtClean="0">
                <a:latin typeface="Calibri" pitchFamily="34" charset="0"/>
                <a:cs typeface="Calibri" pitchFamily="34" charset="0"/>
              </a:rPr>
              <a:t> najčešće iznosi </a:t>
            </a:r>
            <a:r>
              <a:rPr lang="en-US" dirty="0" smtClean="0"/>
              <a:t>0.1</a:t>
            </a:r>
            <a:r>
              <a:rPr lang="sr-Latn-RS" dirty="0" smtClean="0"/>
              <a:t>, </a:t>
            </a:r>
            <a:r>
              <a:rPr lang="en-US" dirty="0" smtClean="0"/>
              <a:t>0.5</a:t>
            </a:r>
            <a:r>
              <a:rPr lang="sr-Latn-RS" dirty="0" smtClean="0"/>
              <a:t>, </a:t>
            </a:r>
            <a:r>
              <a:rPr lang="en-US" dirty="0" smtClean="0"/>
              <a:t>0.01,</a:t>
            </a:r>
            <a:r>
              <a:rPr lang="sr-Latn-RS" dirty="0" smtClean="0"/>
              <a:t> </a:t>
            </a:r>
            <a:r>
              <a:rPr lang="en-US" dirty="0" smtClean="0"/>
              <a:t>0.05</a:t>
            </a:r>
            <a:r>
              <a:rPr lang="sr-Latn-RS" dirty="0" smtClean="0"/>
              <a:t>.</a:t>
            </a:r>
            <a:endParaRPr lang="sr-Latn-RS" dirty="0" smtClean="0">
              <a:latin typeface="Calibri" pitchFamily="34" charset="0"/>
              <a:cs typeface="Calibri" pitchFamily="34" charset="0"/>
            </a:endParaRPr>
          </a:p>
          <a:p>
            <a:endParaRPr lang="en-US" dirty="0"/>
          </a:p>
        </p:txBody>
      </p:sp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2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905000" y="1676400"/>
            <a:ext cx="2819400" cy="37343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868362"/>
          </a:xfrm>
        </p:spPr>
        <p:txBody>
          <a:bodyPr/>
          <a:lstStyle/>
          <a:p>
            <a:r>
              <a:rPr lang="sr-Latn-RS" sz="3200" dirty="0" smtClean="0"/>
              <a:t>Š</a:t>
            </a:r>
            <a:r>
              <a:rPr lang="en-US" sz="3200" dirty="0" err="1" smtClean="0"/>
              <a:t>apiro-Wilk</a:t>
            </a:r>
            <a:r>
              <a:rPr lang="sr-Latn-RS" sz="3200" dirty="0" smtClean="0"/>
              <a:t> test normalnosti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sr-Latn-RS" dirty="0" smtClean="0"/>
          </a:p>
          <a:p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Mnogi smatraju ovaj test najboljim testom normalnosti.</a:t>
            </a:r>
          </a:p>
          <a:p>
            <a:endParaRPr lang="sr-Latn-RS" sz="2600" dirty="0" smtClean="0">
              <a:latin typeface="Calibri" pitchFamily="34" charset="0"/>
              <a:cs typeface="Calibri" pitchFamily="34" charset="0"/>
            </a:endParaRPr>
          </a:p>
          <a:p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Š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apiro-Wilk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 test normalnosti se preporučuje za uzorke čiji obim nije veći od 2000.</a:t>
            </a:r>
          </a:p>
          <a:p>
            <a:pPr>
              <a:buNone/>
            </a:pPr>
            <a:endParaRPr lang="sr-Latn-R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533400" y="609600"/>
            <a:ext cx="7467600" cy="5257800"/>
          </a:xfrm>
        </p:spPr>
        <p:txBody>
          <a:bodyPr>
            <a:normAutofit/>
          </a:bodyPr>
          <a:lstStyle/>
          <a:p>
            <a:r>
              <a:rPr lang="sr-Latn-RS" dirty="0" smtClean="0">
                <a:latin typeface="Calibri" pitchFamily="34" charset="0"/>
                <a:cs typeface="Calibri" pitchFamily="34" charset="0"/>
              </a:rPr>
              <a:t>Koristi se nulta hipoteza za proveru da li uzorak ima normalnu raspodelu. Test je:</a:t>
            </a:r>
          </a:p>
          <a:p>
            <a:pPr>
              <a:buNone/>
            </a:pPr>
            <a:r>
              <a:rPr lang="sr-Latn-RS" dirty="0" smtClean="0">
                <a:latin typeface="Calibri" pitchFamily="34" charset="0"/>
                <a:cs typeface="Calibri" pitchFamily="34" charset="0"/>
              </a:rPr>
              <a:t> </a:t>
            </a:r>
          </a:p>
          <a:p>
            <a:pPr>
              <a:buNone/>
            </a:pPr>
            <a:endParaRPr lang="sr-Latn-RS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sr-Latn-RS" dirty="0" smtClean="0">
              <a:latin typeface="Calibri" pitchFamily="34" charset="0"/>
              <a:cs typeface="Calibri" pitchFamily="34" charset="0"/>
            </a:endParaRPr>
          </a:p>
          <a:p>
            <a:r>
              <a:rPr lang="sr-Latn-RS" dirty="0" smtClean="0">
                <a:latin typeface="Calibri" pitchFamily="34" charset="0"/>
                <a:cs typeface="Calibri" pitchFamily="34" charset="0"/>
              </a:rPr>
              <a:t> Nulta hipoteza ovog testa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jeste</a:t>
            </a:r>
            <a:r>
              <a:rPr lang="sr-Latn-RS" dirty="0" smtClean="0">
                <a:latin typeface="Calibri" pitchFamily="34" charset="0"/>
                <a:cs typeface="Calibri" pitchFamily="34" charset="0"/>
              </a:rPr>
              <a:t> da je uzorak iz normalne raspodele. Ukoliko je p-vrednost testa manja od datog </a:t>
            </a:r>
            <a:r>
              <a:rPr lang="en-US" dirty="0" err="1" smtClean="0">
                <a:latin typeface="Calibri" pitchFamily="34" charset="0"/>
                <a:cs typeface="Calibri" pitchFamily="34" charset="0"/>
              </a:rPr>
              <a:t>praga</a:t>
            </a:r>
            <a:r>
              <a:rPr lang="en-US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sr-Latn-RS" dirty="0" smtClean="0">
                <a:latin typeface="Calibri" pitchFamily="34" charset="0"/>
                <a:cs typeface="Calibri" pitchFamily="34" charset="0"/>
              </a:rPr>
              <a:t>značajnosti </a:t>
            </a:r>
            <a:r>
              <a:rPr lang="el-GR" dirty="0" smtClean="0">
                <a:latin typeface="Calibri" pitchFamily="34" charset="0"/>
                <a:cs typeface="Calibri" pitchFamily="34" charset="0"/>
              </a:rPr>
              <a:t>α</a:t>
            </a:r>
            <a:r>
              <a:rPr lang="sr-Latn-RS" dirty="0" smtClean="0">
                <a:latin typeface="Calibri" pitchFamily="34" charset="0"/>
                <a:cs typeface="Calibri" pitchFamily="34" charset="0"/>
              </a:rPr>
              <a:t>, tada odbacujemo nultu hipotezu, tj. smatramo da naši podaci ne odgovaraju normalnoj raspodeli.</a:t>
            </a:r>
          </a:p>
          <a:p>
            <a:r>
              <a:rPr lang="sr-Latn-RS" dirty="0" smtClean="0">
                <a:latin typeface="Calibri" pitchFamily="34" charset="0"/>
                <a:cs typeface="Calibri" pitchFamily="34" charset="0"/>
              </a:rPr>
              <a:t>U suprotnom, ukoliko je p-vrednost testa veća od </a:t>
            </a:r>
            <a:r>
              <a:rPr lang="el-GR" dirty="0" smtClean="0">
                <a:latin typeface="Calibri" pitchFamily="34" charset="0"/>
                <a:cs typeface="Calibri" pitchFamily="34" charset="0"/>
              </a:rPr>
              <a:t>α</a:t>
            </a:r>
            <a:r>
              <a:rPr lang="sr-Latn-RS" dirty="0" smtClean="0">
                <a:latin typeface="Calibri" pitchFamily="34" charset="0"/>
                <a:cs typeface="Calibri" pitchFamily="34" charset="0"/>
              </a:rPr>
              <a:t>, prihvatamo nultu hipotezu, pa smemo reći da naši podaci odgovaraju normalnoj raspodeli.</a:t>
            </a:r>
          </a:p>
          <a:p>
            <a:endParaRPr lang="sr-Latn-RS" dirty="0" smtClean="0">
              <a:latin typeface="Calibri" pitchFamily="34" charset="0"/>
              <a:cs typeface="Calibri" pitchFamily="34" charset="0"/>
            </a:endParaRPr>
          </a:p>
          <a:p>
            <a:endParaRPr lang="en-US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030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209800" y="1828800"/>
            <a:ext cx="1785505" cy="734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533400"/>
            <a:ext cx="7467600" cy="808038"/>
          </a:xfrm>
        </p:spPr>
        <p:txBody>
          <a:bodyPr>
            <a:normAutofit/>
          </a:bodyPr>
          <a:lstStyle/>
          <a:p>
            <a:r>
              <a:rPr lang="sr-Latn-RS" sz="3200" dirty="0" smtClean="0"/>
              <a:t>U SPSS-u</a:t>
            </a:r>
            <a:endParaRPr lang="en-US" sz="3200" dirty="0"/>
          </a:p>
        </p:txBody>
      </p:sp>
      <p:sp>
        <p:nvSpPr>
          <p:cNvPr id="17" name="Content Placeholder 16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sr-Latn-RS" sz="2600" i="1" dirty="0" smtClean="0">
                <a:latin typeface="Calibri" pitchFamily="34" charset="0"/>
                <a:cs typeface="Calibri" pitchFamily="34" charset="0"/>
              </a:rPr>
              <a:t>Analyze</a:t>
            </a:r>
            <a:r>
              <a:rPr lang="en-US" sz="2600" i="1" dirty="0" smtClean="0">
                <a:latin typeface="Calibri" pitchFamily="34" charset="0"/>
                <a:cs typeface="Calibri" pitchFamily="34" charset="0"/>
              </a:rPr>
              <a:t> -&gt; Descriptive Statistics -&gt; Explore</a:t>
            </a:r>
          </a:p>
          <a:p>
            <a:endParaRPr lang="en-US" dirty="0"/>
          </a:p>
        </p:txBody>
      </p:sp>
      <p:pic>
        <p:nvPicPr>
          <p:cNvPr id="18" name="Picture 17" descr="explore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0" y="2438400"/>
            <a:ext cx="4505954" cy="324847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762000"/>
            <a:ext cx="8229600" cy="4525963"/>
          </a:xfrm>
        </p:spPr>
        <p:txBody>
          <a:bodyPr/>
          <a:lstStyle/>
          <a:p>
            <a:r>
              <a:rPr lang="en-US" sz="2600" dirty="0" smtClean="0">
                <a:latin typeface="Calibri" pitchFamily="34" charset="0"/>
                <a:cs typeface="Calibri" pitchFamily="34" charset="0"/>
              </a:rPr>
              <a:t>U </a:t>
            </a:r>
            <a:r>
              <a:rPr lang="en-US" sz="2600" i="1" dirty="0" smtClean="0">
                <a:latin typeface="Calibri" pitchFamily="34" charset="0"/>
                <a:cs typeface="Calibri" pitchFamily="34" charset="0"/>
              </a:rPr>
              <a:t>Dependent List 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ubacujemo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promenljivu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 za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koju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 ispitujemo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da li ima normalnu raspodelu, zatim kliknemo dugme </a:t>
            </a:r>
            <a:r>
              <a:rPr lang="sr-Latn-RS" sz="2600" i="1" dirty="0" smtClean="0">
                <a:latin typeface="Calibri" pitchFamily="34" charset="0"/>
                <a:cs typeface="Calibri" pitchFamily="34" charset="0"/>
              </a:rPr>
              <a:t>Plots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, gde čekiramo 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“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Normality plots with tests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”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, a ukoliko želimo i jednu od ponuđenih 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“De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scriptive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”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;</a:t>
            </a:r>
          </a:p>
          <a:p>
            <a:pPr>
              <a:buNone/>
            </a:pPr>
            <a:endParaRPr lang="en-US" dirty="0"/>
          </a:p>
        </p:txBody>
      </p:sp>
      <p:pic>
        <p:nvPicPr>
          <p:cNvPr id="5" name="Picture 4" descr="explore1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29200" y="2895600"/>
            <a:ext cx="2991268" cy="3267531"/>
          </a:xfrm>
          <a:prstGeom prst="rect">
            <a:avLst/>
          </a:prstGeom>
        </p:spPr>
      </p:pic>
      <p:pic>
        <p:nvPicPr>
          <p:cNvPr id="6" name="Picture 5" descr="explore1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2971800"/>
            <a:ext cx="4515481" cy="322942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52400"/>
            <a:ext cx="8229600" cy="6172200"/>
          </a:xfrm>
        </p:spPr>
        <p:txBody>
          <a:bodyPr>
            <a:normAutofit/>
          </a:bodyPr>
          <a:lstStyle/>
          <a:p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Izlaz opcije</a:t>
            </a:r>
          </a:p>
          <a:p>
            <a:pPr>
              <a:buNone/>
            </a:pP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	-testovi normalnosti: </a:t>
            </a:r>
            <a:endParaRPr lang="en-US" sz="26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endParaRPr lang="en-US" sz="26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en-US" sz="2600" dirty="0" smtClean="0">
                <a:latin typeface="Calibri" pitchFamily="34" charset="0"/>
                <a:cs typeface="Calibri" pitchFamily="34" charset="0"/>
              </a:rPr>
              <a:t>	</a:t>
            </a:r>
          </a:p>
          <a:p>
            <a:pPr>
              <a:buNone/>
            </a:pPr>
            <a:r>
              <a:rPr lang="en-US" sz="2600" dirty="0" smtClean="0">
                <a:latin typeface="Calibri" pitchFamily="34" charset="0"/>
                <a:cs typeface="Calibri" pitchFamily="34" charset="0"/>
              </a:rPr>
              <a:t>	</a:t>
            </a:r>
          </a:p>
          <a:p>
            <a:pPr>
              <a:buNone/>
            </a:pPr>
            <a:r>
              <a:rPr lang="en-US" sz="2600" dirty="0" smtClean="0">
                <a:latin typeface="Calibri" pitchFamily="34" charset="0"/>
                <a:cs typeface="Calibri" pitchFamily="34" charset="0"/>
              </a:rPr>
              <a:t>	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s obzirom da je u ovom primeru n=474, posmatramo </a:t>
            </a:r>
            <a:r>
              <a:rPr lang="sr-Latn-RS" sz="2600" i="1" dirty="0" smtClean="0">
                <a:latin typeface="Calibri" pitchFamily="34" charset="0"/>
                <a:cs typeface="Calibri" pitchFamily="34" charset="0"/>
              </a:rPr>
              <a:t>Shapiro-Wilk 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test i promenljivu p-vrednost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testa</a:t>
            </a:r>
            <a:r>
              <a:rPr lang="sr-Latn-RS" sz="2600" i="1" dirty="0" smtClean="0">
                <a:latin typeface="Calibri" pitchFamily="34" charset="0"/>
                <a:cs typeface="Calibri" pitchFamily="34" charset="0"/>
              </a:rPr>
              <a:t>(Sig.)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; ukoliko je p-vrednost 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&lt;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0.05, onda se odbacuje nulta hipoteza</a:t>
            </a:r>
            <a:r>
              <a:rPr lang="sr-Cyrl-RS" sz="2600" dirty="0" smtClean="0">
                <a:latin typeface="Calibri" pitchFamily="34" charset="0"/>
                <a:cs typeface="Calibri" pitchFamily="34" charset="0"/>
              </a:rPr>
              <a:t> 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tj promenljiva nije normalno raspodeljena, u suprotnom se prihvata;</a:t>
            </a:r>
            <a:endParaRPr lang="en-US" sz="2600" dirty="0" smtClean="0">
              <a:latin typeface="Calibri" pitchFamily="34" charset="0"/>
              <a:cs typeface="Calibri" pitchFamily="34" charset="0"/>
            </a:endParaRPr>
          </a:p>
          <a:p>
            <a:pPr>
              <a:buNone/>
            </a:pPr>
            <a:r>
              <a:rPr lang="en-US" sz="2600" dirty="0" smtClean="0">
                <a:latin typeface="Calibri" pitchFamily="34" charset="0"/>
                <a:cs typeface="Calibri" pitchFamily="34" charset="0"/>
              </a:rPr>
              <a:t>	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Napomena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: 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Za p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rag </a:t>
            </a:r>
            <a:r>
              <a:rPr lang="en-US" sz="2600" dirty="0" err="1" smtClean="0">
                <a:latin typeface="Calibri" pitchFamily="34" charset="0"/>
                <a:cs typeface="Calibri" pitchFamily="34" charset="0"/>
              </a:rPr>
              <a:t>zna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čajnosti u SPSS-u se uzima 0.05;</a:t>
            </a:r>
          </a:p>
          <a:p>
            <a:pPr>
              <a:buNone/>
            </a:pPr>
            <a:r>
              <a:rPr lang="sr-Latn-RS" sz="2600" dirty="0">
                <a:latin typeface="Calibri" pitchFamily="34" charset="0"/>
                <a:cs typeface="Calibri" pitchFamily="34" charset="0"/>
              </a:rPr>
              <a:t>	N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apomena: SPSS često izbacuje p-vrednost 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“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.000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”</a:t>
            </a:r>
            <a:r>
              <a:rPr lang="sr-Latn-RS" sz="2600" dirty="0">
                <a:latin typeface="Calibri" pitchFamily="34" charset="0"/>
                <a:cs typeface="Calibri" pitchFamily="34" charset="0"/>
              </a:rPr>
              <a:t> 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što bi trebalo da se interpretira kao 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“&lt;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0.001</a:t>
            </a:r>
            <a:r>
              <a:rPr lang="en-US" sz="2600" dirty="0" smtClean="0">
                <a:latin typeface="Calibri" pitchFamily="34" charset="0"/>
                <a:cs typeface="Calibri" pitchFamily="34" charset="0"/>
              </a:rPr>
              <a:t>”</a:t>
            </a:r>
            <a:r>
              <a:rPr lang="sr-Latn-RS" sz="2600" dirty="0" smtClean="0">
                <a:latin typeface="Calibri" pitchFamily="34" charset="0"/>
                <a:cs typeface="Calibri" pitchFamily="34" charset="0"/>
              </a:rPr>
              <a:t> ;</a:t>
            </a:r>
          </a:p>
        </p:txBody>
      </p:sp>
      <p:pic>
        <p:nvPicPr>
          <p:cNvPr id="4" name="Picture 3" descr="explor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81200" y="1143000"/>
            <a:ext cx="4991797" cy="119079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pulent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2136</TotalTime>
  <Words>573</Words>
  <Application>Microsoft Office PowerPoint</Application>
  <PresentationFormat>On-screen Show (4:3)</PresentationFormat>
  <Paragraphs>112</Paragraphs>
  <Slides>29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0" baseType="lpstr">
      <vt:lpstr>Oriel</vt:lpstr>
      <vt:lpstr>EXPLORE - testovi                        normalnosti</vt:lpstr>
      <vt:lpstr>Slide 2</vt:lpstr>
      <vt:lpstr>Kolmogorov-Smirnov test normalnosti</vt:lpstr>
      <vt:lpstr>Slide 4</vt:lpstr>
      <vt:lpstr>Šapiro-Wilk test normalnosti</vt:lpstr>
      <vt:lpstr>Slide 6</vt:lpstr>
      <vt:lpstr>U SPSS-u</vt:lpstr>
      <vt:lpstr>Slide 8</vt:lpstr>
      <vt:lpstr>Slide 9</vt:lpstr>
      <vt:lpstr>Q-Q plot</vt:lpstr>
      <vt:lpstr>Slide 11</vt:lpstr>
      <vt:lpstr>Slide 12</vt:lpstr>
      <vt:lpstr>Slide 13</vt:lpstr>
      <vt:lpstr>Q-Q plot, P-P plot u SPSS-u</vt:lpstr>
      <vt:lpstr>P-P plot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x</dc:creator>
  <cp:lastModifiedBy>Marija</cp:lastModifiedBy>
  <cp:revision>149</cp:revision>
  <dcterms:created xsi:type="dcterms:W3CDTF">2015-04-26T14:26:21Z</dcterms:created>
  <dcterms:modified xsi:type="dcterms:W3CDTF">2015-05-04T17:18:09Z</dcterms:modified>
</cp:coreProperties>
</file>